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webextensions/webextension1.xml" ContentType="application/vnd.ms-office.webextension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704" r:id="rId5"/>
  </p:sldMasterIdLst>
  <p:notesMasterIdLst>
    <p:notesMasterId r:id="rId21"/>
  </p:notesMasterIdLst>
  <p:sldIdLst>
    <p:sldId id="2561" r:id="rId6"/>
    <p:sldId id="2147483384" r:id="rId7"/>
    <p:sldId id="2147483385" r:id="rId8"/>
    <p:sldId id="2147483370" r:id="rId9"/>
    <p:sldId id="2147483387" r:id="rId10"/>
    <p:sldId id="2147483388" r:id="rId11"/>
    <p:sldId id="2147483389" r:id="rId12"/>
    <p:sldId id="2147483390" r:id="rId13"/>
    <p:sldId id="2147483391" r:id="rId14"/>
    <p:sldId id="2147483392" r:id="rId15"/>
    <p:sldId id="2147483393" r:id="rId16"/>
    <p:sldId id="2147483394" r:id="rId17"/>
    <p:sldId id="2147483395" r:id="rId18"/>
    <p:sldId id="2147483396" r:id="rId19"/>
    <p:sldId id="2147483382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C702602-4B46-2879-93DE-A63937551608}" name="Hague, Ashley Clare" initials="AH" userId="S::ahague@mgb.org::82fafc7d-4fe1-480e-900e-e874b632168a" providerId="AD"/>
  <p188:author id="{C085030A-519C-1A2B-0448-F0A3CF87CE01}" name="Fulchino, Lisa A." initials="LF" userId="S::lfulchino@mgb.org::1dc6bf72-503c-4727-a5b2-f6cfc75c479d" providerId="AD"/>
  <p188:author id="{233FD025-0EDE-0A12-54B5-BAE9B2835638}" name="Buttimer, Michael T." initials="MB" userId="S::mtbuttimer@mgb.org::b5a3d995-8558-4cd0-a760-ae4ef21abcb3" providerId="AD"/>
  <p188:author id="{7C8BE83D-7762-B8E5-E433-BB34F4719EA9}" name="Bubar, Lindsay" initials="LB" userId="S::lbubar@mgb.org::8b1f5b05-27c0-4462-9c2d-c657b319bc42" providerId="AD"/>
  <p188:author id="{D18B6499-094F-C9FB-517A-4FA7827673BF}" name="Perkins, Sarah Faith" initials="SP" userId="S::sperkins4@mgb.org::7d8e11d8-0dbf-4a40-b424-3a24931c18ae" providerId="AD"/>
  <p188:author id="{2E73D2AD-96C5-902D-AC51-D479BC11884A}" name="Rafuse, Alison" initials="AR" userId="S::arafuse@mgb.org::d56a60a7-7a24-4aca-9eeb-b47bd2ab0df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BDEE0"/>
    <a:srgbClr val="E7EFF0"/>
    <a:srgbClr val="FAFAFA"/>
    <a:srgbClr val="E4E7EC"/>
    <a:srgbClr val="0F848B"/>
    <a:srgbClr val="003A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microsoft.com/office/2018/10/relationships/authors" Target="author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94641E0-E9C1-4402-9454-97BB5EB937BB}" type="doc">
      <dgm:prSet loTypeId="urn:microsoft.com/office/officeart/2005/8/layout/cycle8" loCatId="cycle" qsTypeId="urn:microsoft.com/office/officeart/2005/8/quickstyle/simple5" qsCatId="simple" csTypeId="urn:microsoft.com/office/officeart/2005/8/colors/accent1_2" csCatId="accent1" phldr="1"/>
      <dgm:spPr/>
    </dgm:pt>
    <dgm:pt modelId="{56EEE36C-E5DE-4A46-A6ED-99161EE6FA9C}">
      <dgm:prSet phldrT="[Text]" phldr="0" custT="1"/>
      <dgm:spPr/>
      <dgm:t>
        <a:bodyPr/>
        <a:lstStyle/>
        <a:p>
          <a:pPr rtl="0"/>
          <a:r>
            <a:rPr lang="en-US" sz="1600" b="1">
              <a:latin typeface="Calibri"/>
              <a:ea typeface="Calibri"/>
              <a:cs typeface="Calibri"/>
            </a:rPr>
            <a:t>Individualized Care Plan/Support Plan</a:t>
          </a:r>
        </a:p>
      </dgm:t>
    </dgm:pt>
    <dgm:pt modelId="{73A00C67-5003-40BC-90B3-3FA368491C5A}" type="parTrans" cxnId="{16542DF8-C2D2-4126-B1B3-6BD5851F52CE}">
      <dgm:prSet/>
      <dgm:spPr/>
      <dgm:t>
        <a:bodyPr/>
        <a:lstStyle/>
        <a:p>
          <a:endParaRPr lang="en-US"/>
        </a:p>
      </dgm:t>
    </dgm:pt>
    <dgm:pt modelId="{FA1893A5-E06B-4D75-A43A-4B7C98BE6F4D}" type="sibTrans" cxnId="{16542DF8-C2D2-4126-B1B3-6BD5851F52CE}">
      <dgm:prSet/>
      <dgm:spPr/>
      <dgm:t>
        <a:bodyPr/>
        <a:lstStyle/>
        <a:p>
          <a:endParaRPr lang="en-US"/>
        </a:p>
      </dgm:t>
    </dgm:pt>
    <dgm:pt modelId="{6E9676BD-0114-49B6-AAE0-B2B0176016A0}">
      <dgm:prSet phldrT="[Text]" phldr="0" custT="1"/>
      <dgm:spPr/>
      <dgm:t>
        <a:bodyPr/>
        <a:lstStyle/>
        <a:p>
          <a:pPr rtl="0"/>
          <a:r>
            <a:rPr lang="en-US" sz="1600" b="1">
              <a:latin typeface="Calibri"/>
              <a:ea typeface="Calibri"/>
              <a:cs typeface="Calibri"/>
            </a:rPr>
            <a:t>Care Transitions</a:t>
          </a:r>
        </a:p>
      </dgm:t>
    </dgm:pt>
    <dgm:pt modelId="{94B8D2B1-1D30-4315-90A6-A56A78A0E4FE}" type="parTrans" cxnId="{31E35579-172F-42E9-9925-88CC9E8B6DB1}">
      <dgm:prSet/>
      <dgm:spPr/>
      <dgm:t>
        <a:bodyPr/>
        <a:lstStyle/>
        <a:p>
          <a:endParaRPr lang="en-US"/>
        </a:p>
      </dgm:t>
    </dgm:pt>
    <dgm:pt modelId="{0FA47F86-07C1-4762-8A9F-71C8AC5196AF}" type="sibTrans" cxnId="{31E35579-172F-42E9-9925-88CC9E8B6DB1}">
      <dgm:prSet/>
      <dgm:spPr/>
      <dgm:t>
        <a:bodyPr/>
        <a:lstStyle/>
        <a:p>
          <a:endParaRPr lang="en-US"/>
        </a:p>
      </dgm:t>
    </dgm:pt>
    <dgm:pt modelId="{D3C96C20-AC8F-4C0D-AD2D-C9B905210275}">
      <dgm:prSet phldrT="[Text]" phldr="0" custT="1"/>
      <dgm:spPr/>
      <dgm:t>
        <a:bodyPr/>
        <a:lstStyle/>
        <a:p>
          <a:pPr rtl="0"/>
          <a:r>
            <a:rPr lang="en-US" sz="1600" b="1">
              <a:latin typeface="Calibri"/>
              <a:ea typeface="Calibri"/>
              <a:cs typeface="Calibri"/>
            </a:rPr>
            <a:t>Interdisciplinary Care Team</a:t>
          </a:r>
          <a:endParaRPr lang="en-US" sz="1600" b="1"/>
        </a:p>
      </dgm:t>
    </dgm:pt>
    <dgm:pt modelId="{439C67D0-65DF-4703-BEE4-57CF06CB5831}" type="parTrans" cxnId="{9920D4C4-55B5-459A-AB9B-081CEFE72FA5}">
      <dgm:prSet/>
      <dgm:spPr/>
      <dgm:t>
        <a:bodyPr/>
        <a:lstStyle/>
        <a:p>
          <a:endParaRPr lang="en-US"/>
        </a:p>
      </dgm:t>
    </dgm:pt>
    <dgm:pt modelId="{781A8FF7-B579-44C7-BEF3-1A6468F5F368}" type="sibTrans" cxnId="{9920D4C4-55B5-459A-AB9B-081CEFE72FA5}">
      <dgm:prSet/>
      <dgm:spPr/>
      <dgm:t>
        <a:bodyPr/>
        <a:lstStyle/>
        <a:p>
          <a:endParaRPr lang="en-US"/>
        </a:p>
      </dgm:t>
    </dgm:pt>
    <dgm:pt modelId="{E5415F98-5DAA-4FBF-B263-86FB0D777104}">
      <dgm:prSet phldr="0" custT="1"/>
      <dgm:spPr/>
      <dgm:t>
        <a:bodyPr/>
        <a:lstStyle/>
        <a:p>
          <a:pPr rtl="0"/>
          <a:r>
            <a:rPr lang="en-US" sz="1600" b="1">
              <a:latin typeface="Calibri"/>
              <a:ea typeface="Calibri"/>
              <a:cs typeface="Calibri"/>
            </a:rPr>
            <a:t>Comprehensive Assessment</a:t>
          </a:r>
        </a:p>
      </dgm:t>
    </dgm:pt>
    <dgm:pt modelId="{10F8D0A9-21B2-469D-8A01-39264B4A3FDE}" type="parTrans" cxnId="{EAC02B29-13BD-4525-BED2-03AF9136172C}">
      <dgm:prSet/>
      <dgm:spPr/>
      <dgm:t>
        <a:bodyPr/>
        <a:lstStyle/>
        <a:p>
          <a:endParaRPr lang="en-US"/>
        </a:p>
      </dgm:t>
    </dgm:pt>
    <dgm:pt modelId="{953AC384-507C-4B8E-95DE-4A6F12BD3646}" type="sibTrans" cxnId="{EAC02B29-13BD-4525-BED2-03AF9136172C}">
      <dgm:prSet/>
      <dgm:spPr/>
      <dgm:t>
        <a:bodyPr/>
        <a:lstStyle/>
        <a:p>
          <a:endParaRPr lang="en-US"/>
        </a:p>
      </dgm:t>
    </dgm:pt>
    <dgm:pt modelId="{69AD4023-237B-4E46-B36D-0C040EF52B5C}" type="pres">
      <dgm:prSet presAssocID="{C94641E0-E9C1-4402-9454-97BB5EB937BB}" presName="compositeShape" presStyleCnt="0">
        <dgm:presLayoutVars>
          <dgm:chMax val="7"/>
          <dgm:dir/>
          <dgm:resizeHandles val="exact"/>
        </dgm:presLayoutVars>
      </dgm:prSet>
      <dgm:spPr/>
    </dgm:pt>
    <dgm:pt modelId="{2D7F56FE-B539-4FF6-A1B4-736B1B5F4021}" type="pres">
      <dgm:prSet presAssocID="{C94641E0-E9C1-4402-9454-97BB5EB937BB}" presName="wedge1" presStyleLbl="node1" presStyleIdx="0" presStyleCnt="4"/>
      <dgm:spPr/>
    </dgm:pt>
    <dgm:pt modelId="{5776C260-4DCB-4745-B519-A2BC143B0350}" type="pres">
      <dgm:prSet presAssocID="{C94641E0-E9C1-4402-9454-97BB5EB937BB}" presName="dummy1a" presStyleCnt="0"/>
      <dgm:spPr/>
    </dgm:pt>
    <dgm:pt modelId="{12D0B983-937E-453D-8BF0-AEC1E5682654}" type="pres">
      <dgm:prSet presAssocID="{C94641E0-E9C1-4402-9454-97BB5EB937BB}" presName="dummy1b" presStyleCnt="0"/>
      <dgm:spPr/>
    </dgm:pt>
    <dgm:pt modelId="{74929102-EBD9-4F3C-BF58-1FC933C06423}" type="pres">
      <dgm:prSet presAssocID="{C94641E0-E9C1-4402-9454-97BB5EB937BB}" presName="wedge1Tx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1EB2FEE3-6D76-4FA7-88CC-E454CF1C5DA3}" type="pres">
      <dgm:prSet presAssocID="{C94641E0-E9C1-4402-9454-97BB5EB937BB}" presName="wedge2" presStyleLbl="node1" presStyleIdx="1" presStyleCnt="4"/>
      <dgm:spPr/>
    </dgm:pt>
    <dgm:pt modelId="{C28EA225-E318-4229-B31E-C36B5653D435}" type="pres">
      <dgm:prSet presAssocID="{C94641E0-E9C1-4402-9454-97BB5EB937BB}" presName="dummy2a" presStyleCnt="0"/>
      <dgm:spPr/>
    </dgm:pt>
    <dgm:pt modelId="{F7C2C973-4B7E-4E4F-A2FA-65B1511A1555}" type="pres">
      <dgm:prSet presAssocID="{C94641E0-E9C1-4402-9454-97BB5EB937BB}" presName="dummy2b" presStyleCnt="0"/>
      <dgm:spPr/>
    </dgm:pt>
    <dgm:pt modelId="{3627CDB4-0569-40DF-83FF-6637856C18A3}" type="pres">
      <dgm:prSet presAssocID="{C94641E0-E9C1-4402-9454-97BB5EB937BB}" presName="wedge2Tx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D62A33BA-7362-4DFE-B361-35E64F1EC7F4}" type="pres">
      <dgm:prSet presAssocID="{C94641E0-E9C1-4402-9454-97BB5EB937BB}" presName="wedge3" presStyleLbl="node1" presStyleIdx="2" presStyleCnt="4"/>
      <dgm:spPr/>
    </dgm:pt>
    <dgm:pt modelId="{B203FC40-4E0E-4722-B5DD-95D4DBF2BD16}" type="pres">
      <dgm:prSet presAssocID="{C94641E0-E9C1-4402-9454-97BB5EB937BB}" presName="dummy3a" presStyleCnt="0"/>
      <dgm:spPr/>
    </dgm:pt>
    <dgm:pt modelId="{CDC5FEB6-36E5-4A10-A258-DC77AA3F815F}" type="pres">
      <dgm:prSet presAssocID="{C94641E0-E9C1-4402-9454-97BB5EB937BB}" presName="dummy3b" presStyleCnt="0"/>
      <dgm:spPr/>
    </dgm:pt>
    <dgm:pt modelId="{56B0B9CD-7E70-4EDB-B67C-E5DDEA4F5CE8}" type="pres">
      <dgm:prSet presAssocID="{C94641E0-E9C1-4402-9454-97BB5EB937BB}" presName="wedge3Tx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2B277946-8002-48F2-B4A1-AF1A501F6520}" type="pres">
      <dgm:prSet presAssocID="{C94641E0-E9C1-4402-9454-97BB5EB937BB}" presName="wedge4" presStyleLbl="node1" presStyleIdx="3" presStyleCnt="4"/>
      <dgm:spPr/>
    </dgm:pt>
    <dgm:pt modelId="{52B638BA-E02C-4F88-8851-8F8F2649330B}" type="pres">
      <dgm:prSet presAssocID="{C94641E0-E9C1-4402-9454-97BB5EB937BB}" presName="dummy4a" presStyleCnt="0"/>
      <dgm:spPr/>
    </dgm:pt>
    <dgm:pt modelId="{374ADA4E-54C5-41FA-A3CA-5325EC55867E}" type="pres">
      <dgm:prSet presAssocID="{C94641E0-E9C1-4402-9454-97BB5EB937BB}" presName="dummy4b" presStyleCnt="0"/>
      <dgm:spPr/>
    </dgm:pt>
    <dgm:pt modelId="{A3EAEFB4-B988-432B-8182-C29CB4CA8665}" type="pres">
      <dgm:prSet presAssocID="{C94641E0-E9C1-4402-9454-97BB5EB937BB}" presName="wedge4Tx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ED078C9C-1F18-46B0-BC57-1B5C629045CD}" type="pres">
      <dgm:prSet presAssocID="{953AC384-507C-4B8E-95DE-4A6F12BD3646}" presName="arrowWedge1" presStyleLbl="fgSibTrans2D1" presStyleIdx="0" presStyleCnt="4"/>
      <dgm:spPr/>
    </dgm:pt>
    <dgm:pt modelId="{4F5C5AEA-F652-4734-B556-8006FABC1FA2}" type="pres">
      <dgm:prSet presAssocID="{FA1893A5-E06B-4D75-A43A-4B7C98BE6F4D}" presName="arrowWedge2" presStyleLbl="fgSibTrans2D1" presStyleIdx="1" presStyleCnt="4"/>
      <dgm:spPr/>
    </dgm:pt>
    <dgm:pt modelId="{5D9CC221-EB9C-447F-95B1-1889ACAEDFB2}" type="pres">
      <dgm:prSet presAssocID="{0FA47F86-07C1-4762-8A9F-71C8AC5196AF}" presName="arrowWedge3" presStyleLbl="fgSibTrans2D1" presStyleIdx="2" presStyleCnt="4"/>
      <dgm:spPr/>
    </dgm:pt>
    <dgm:pt modelId="{95C26074-6890-4836-BA20-6272A936D607}" type="pres">
      <dgm:prSet presAssocID="{781A8FF7-B579-44C7-BEF3-1A6468F5F368}" presName="arrowWedge4" presStyleLbl="fgSibTrans2D1" presStyleIdx="3" presStyleCnt="4"/>
      <dgm:spPr/>
    </dgm:pt>
  </dgm:ptLst>
  <dgm:cxnLst>
    <dgm:cxn modelId="{1D2A1F04-E3EF-46FA-B5EB-27AB9FD5797B}" type="presOf" srcId="{6E9676BD-0114-49B6-AAE0-B2B0176016A0}" destId="{D62A33BA-7362-4DFE-B361-35E64F1EC7F4}" srcOrd="0" destOrd="0" presId="urn:microsoft.com/office/officeart/2005/8/layout/cycle8"/>
    <dgm:cxn modelId="{29554F22-250E-40E1-9270-788DECF7DA0A}" type="presOf" srcId="{D3C96C20-AC8F-4C0D-AD2D-C9B905210275}" destId="{2B277946-8002-48F2-B4A1-AF1A501F6520}" srcOrd="0" destOrd="0" presId="urn:microsoft.com/office/officeart/2005/8/layout/cycle8"/>
    <dgm:cxn modelId="{EAC02B29-13BD-4525-BED2-03AF9136172C}" srcId="{C94641E0-E9C1-4402-9454-97BB5EB937BB}" destId="{E5415F98-5DAA-4FBF-B263-86FB0D777104}" srcOrd="0" destOrd="0" parTransId="{10F8D0A9-21B2-469D-8A01-39264B4A3FDE}" sibTransId="{953AC384-507C-4B8E-95DE-4A6F12BD3646}"/>
    <dgm:cxn modelId="{EE51DA42-4877-44BB-8F21-24CE4F43038B}" type="presOf" srcId="{56EEE36C-E5DE-4A46-A6ED-99161EE6FA9C}" destId="{3627CDB4-0569-40DF-83FF-6637856C18A3}" srcOrd="1" destOrd="0" presId="urn:microsoft.com/office/officeart/2005/8/layout/cycle8"/>
    <dgm:cxn modelId="{B67A7B50-CDB1-4205-AAD0-5157C4711104}" type="presOf" srcId="{D3C96C20-AC8F-4C0D-AD2D-C9B905210275}" destId="{A3EAEFB4-B988-432B-8182-C29CB4CA8665}" srcOrd="1" destOrd="0" presId="urn:microsoft.com/office/officeart/2005/8/layout/cycle8"/>
    <dgm:cxn modelId="{31E35579-172F-42E9-9925-88CC9E8B6DB1}" srcId="{C94641E0-E9C1-4402-9454-97BB5EB937BB}" destId="{6E9676BD-0114-49B6-AAE0-B2B0176016A0}" srcOrd="2" destOrd="0" parTransId="{94B8D2B1-1D30-4315-90A6-A56A78A0E4FE}" sibTransId="{0FA47F86-07C1-4762-8A9F-71C8AC5196AF}"/>
    <dgm:cxn modelId="{3F14BC92-8D32-410D-9B3A-5C903CF85F98}" type="presOf" srcId="{E5415F98-5DAA-4FBF-B263-86FB0D777104}" destId="{74929102-EBD9-4F3C-BF58-1FC933C06423}" srcOrd="1" destOrd="0" presId="urn:microsoft.com/office/officeart/2005/8/layout/cycle8"/>
    <dgm:cxn modelId="{A5998C98-1DD5-485F-A87D-C81D02DF7CC9}" type="presOf" srcId="{E5415F98-5DAA-4FBF-B263-86FB0D777104}" destId="{2D7F56FE-B539-4FF6-A1B4-736B1B5F4021}" srcOrd="0" destOrd="0" presId="urn:microsoft.com/office/officeart/2005/8/layout/cycle8"/>
    <dgm:cxn modelId="{DB4A6EB7-6B1D-4C51-9F93-444140D2A784}" type="presOf" srcId="{C94641E0-E9C1-4402-9454-97BB5EB937BB}" destId="{69AD4023-237B-4E46-B36D-0C040EF52B5C}" srcOrd="0" destOrd="0" presId="urn:microsoft.com/office/officeart/2005/8/layout/cycle8"/>
    <dgm:cxn modelId="{9920D4C4-55B5-459A-AB9B-081CEFE72FA5}" srcId="{C94641E0-E9C1-4402-9454-97BB5EB937BB}" destId="{D3C96C20-AC8F-4C0D-AD2D-C9B905210275}" srcOrd="3" destOrd="0" parTransId="{439C67D0-65DF-4703-BEE4-57CF06CB5831}" sibTransId="{781A8FF7-B579-44C7-BEF3-1A6468F5F368}"/>
    <dgm:cxn modelId="{10DD76F5-8EC2-42F1-A91A-1FB61628BF76}" type="presOf" srcId="{56EEE36C-E5DE-4A46-A6ED-99161EE6FA9C}" destId="{1EB2FEE3-6D76-4FA7-88CC-E454CF1C5DA3}" srcOrd="0" destOrd="0" presId="urn:microsoft.com/office/officeart/2005/8/layout/cycle8"/>
    <dgm:cxn modelId="{16542DF8-C2D2-4126-B1B3-6BD5851F52CE}" srcId="{C94641E0-E9C1-4402-9454-97BB5EB937BB}" destId="{56EEE36C-E5DE-4A46-A6ED-99161EE6FA9C}" srcOrd="1" destOrd="0" parTransId="{73A00C67-5003-40BC-90B3-3FA368491C5A}" sibTransId="{FA1893A5-E06B-4D75-A43A-4B7C98BE6F4D}"/>
    <dgm:cxn modelId="{5723A6F8-DAC4-46E4-9AA8-F374CC308BDF}" type="presOf" srcId="{6E9676BD-0114-49B6-AAE0-B2B0176016A0}" destId="{56B0B9CD-7E70-4EDB-B67C-E5DDEA4F5CE8}" srcOrd="1" destOrd="0" presId="urn:microsoft.com/office/officeart/2005/8/layout/cycle8"/>
    <dgm:cxn modelId="{6B4A6BC5-77C6-4C48-A252-15D872794596}" type="presParOf" srcId="{69AD4023-237B-4E46-B36D-0C040EF52B5C}" destId="{2D7F56FE-B539-4FF6-A1B4-736B1B5F4021}" srcOrd="0" destOrd="0" presId="urn:microsoft.com/office/officeart/2005/8/layout/cycle8"/>
    <dgm:cxn modelId="{9246586D-8CF5-4652-857C-775CDC4498CF}" type="presParOf" srcId="{69AD4023-237B-4E46-B36D-0C040EF52B5C}" destId="{5776C260-4DCB-4745-B519-A2BC143B0350}" srcOrd="1" destOrd="0" presId="urn:microsoft.com/office/officeart/2005/8/layout/cycle8"/>
    <dgm:cxn modelId="{630EA22F-A1DB-4B25-BB49-C1B5B91B0752}" type="presParOf" srcId="{69AD4023-237B-4E46-B36D-0C040EF52B5C}" destId="{12D0B983-937E-453D-8BF0-AEC1E5682654}" srcOrd="2" destOrd="0" presId="urn:microsoft.com/office/officeart/2005/8/layout/cycle8"/>
    <dgm:cxn modelId="{C201CB85-5F19-4456-B67B-5BC21B6978B7}" type="presParOf" srcId="{69AD4023-237B-4E46-B36D-0C040EF52B5C}" destId="{74929102-EBD9-4F3C-BF58-1FC933C06423}" srcOrd="3" destOrd="0" presId="urn:microsoft.com/office/officeart/2005/8/layout/cycle8"/>
    <dgm:cxn modelId="{D206F3A0-0768-453D-BADC-0A8065676EAE}" type="presParOf" srcId="{69AD4023-237B-4E46-B36D-0C040EF52B5C}" destId="{1EB2FEE3-6D76-4FA7-88CC-E454CF1C5DA3}" srcOrd="4" destOrd="0" presId="urn:microsoft.com/office/officeart/2005/8/layout/cycle8"/>
    <dgm:cxn modelId="{B58D53E5-2FED-4955-8303-EE8DEFFE7907}" type="presParOf" srcId="{69AD4023-237B-4E46-B36D-0C040EF52B5C}" destId="{C28EA225-E318-4229-B31E-C36B5653D435}" srcOrd="5" destOrd="0" presId="urn:microsoft.com/office/officeart/2005/8/layout/cycle8"/>
    <dgm:cxn modelId="{44F6E7EA-6382-4B87-ADCB-A1BDC1245A3D}" type="presParOf" srcId="{69AD4023-237B-4E46-B36D-0C040EF52B5C}" destId="{F7C2C973-4B7E-4E4F-A2FA-65B1511A1555}" srcOrd="6" destOrd="0" presId="urn:microsoft.com/office/officeart/2005/8/layout/cycle8"/>
    <dgm:cxn modelId="{03D53ADF-8643-4F5A-ACCE-7D5DB62A48B5}" type="presParOf" srcId="{69AD4023-237B-4E46-B36D-0C040EF52B5C}" destId="{3627CDB4-0569-40DF-83FF-6637856C18A3}" srcOrd="7" destOrd="0" presId="urn:microsoft.com/office/officeart/2005/8/layout/cycle8"/>
    <dgm:cxn modelId="{2D33D61D-CC95-4300-B705-730A0E0A2636}" type="presParOf" srcId="{69AD4023-237B-4E46-B36D-0C040EF52B5C}" destId="{D62A33BA-7362-4DFE-B361-35E64F1EC7F4}" srcOrd="8" destOrd="0" presId="urn:microsoft.com/office/officeart/2005/8/layout/cycle8"/>
    <dgm:cxn modelId="{F0A97B5F-0081-4E27-B2E0-4AC7F5266A43}" type="presParOf" srcId="{69AD4023-237B-4E46-B36D-0C040EF52B5C}" destId="{B203FC40-4E0E-4722-B5DD-95D4DBF2BD16}" srcOrd="9" destOrd="0" presId="urn:microsoft.com/office/officeart/2005/8/layout/cycle8"/>
    <dgm:cxn modelId="{4E8B45EC-C4C6-4E1F-8388-3096A9CC4D3F}" type="presParOf" srcId="{69AD4023-237B-4E46-B36D-0C040EF52B5C}" destId="{CDC5FEB6-36E5-4A10-A258-DC77AA3F815F}" srcOrd="10" destOrd="0" presId="urn:microsoft.com/office/officeart/2005/8/layout/cycle8"/>
    <dgm:cxn modelId="{642F32C0-BEB3-4A28-98FA-A0CD9D45FEC3}" type="presParOf" srcId="{69AD4023-237B-4E46-B36D-0C040EF52B5C}" destId="{56B0B9CD-7E70-4EDB-B67C-E5DDEA4F5CE8}" srcOrd="11" destOrd="0" presId="urn:microsoft.com/office/officeart/2005/8/layout/cycle8"/>
    <dgm:cxn modelId="{E02D24F6-8886-4F41-95DC-49E48DB8D6FD}" type="presParOf" srcId="{69AD4023-237B-4E46-B36D-0C040EF52B5C}" destId="{2B277946-8002-48F2-B4A1-AF1A501F6520}" srcOrd="12" destOrd="0" presId="urn:microsoft.com/office/officeart/2005/8/layout/cycle8"/>
    <dgm:cxn modelId="{2CB4DFE5-FEEB-42D6-96A1-1FF147468A60}" type="presParOf" srcId="{69AD4023-237B-4E46-B36D-0C040EF52B5C}" destId="{52B638BA-E02C-4F88-8851-8F8F2649330B}" srcOrd="13" destOrd="0" presId="urn:microsoft.com/office/officeart/2005/8/layout/cycle8"/>
    <dgm:cxn modelId="{F5DB5188-8970-4832-84AF-D6BD351FE658}" type="presParOf" srcId="{69AD4023-237B-4E46-B36D-0C040EF52B5C}" destId="{374ADA4E-54C5-41FA-A3CA-5325EC55867E}" srcOrd="14" destOrd="0" presId="urn:microsoft.com/office/officeart/2005/8/layout/cycle8"/>
    <dgm:cxn modelId="{AEA5760D-DFFE-4B9E-938C-E000B9AE8AE2}" type="presParOf" srcId="{69AD4023-237B-4E46-B36D-0C040EF52B5C}" destId="{A3EAEFB4-B988-432B-8182-C29CB4CA8665}" srcOrd="15" destOrd="0" presId="urn:microsoft.com/office/officeart/2005/8/layout/cycle8"/>
    <dgm:cxn modelId="{EFE28C75-69B2-4B2F-AFFD-71EA6DAFEFEB}" type="presParOf" srcId="{69AD4023-237B-4E46-B36D-0C040EF52B5C}" destId="{ED078C9C-1F18-46B0-BC57-1B5C629045CD}" srcOrd="16" destOrd="0" presId="urn:microsoft.com/office/officeart/2005/8/layout/cycle8"/>
    <dgm:cxn modelId="{E124FF2E-6EE4-47B8-A891-818945217A54}" type="presParOf" srcId="{69AD4023-237B-4E46-B36D-0C040EF52B5C}" destId="{4F5C5AEA-F652-4734-B556-8006FABC1FA2}" srcOrd="17" destOrd="0" presId="urn:microsoft.com/office/officeart/2005/8/layout/cycle8"/>
    <dgm:cxn modelId="{D8D12BE9-8E7B-443F-916B-0DD9F70429F3}" type="presParOf" srcId="{69AD4023-237B-4E46-B36D-0C040EF52B5C}" destId="{5D9CC221-EB9C-447F-95B1-1889ACAEDFB2}" srcOrd="18" destOrd="0" presId="urn:microsoft.com/office/officeart/2005/8/layout/cycle8"/>
    <dgm:cxn modelId="{8B3C2455-B485-43B0-88C1-97C9A1AB978E}" type="presParOf" srcId="{69AD4023-237B-4E46-B36D-0C040EF52B5C}" destId="{95C26074-6890-4836-BA20-6272A936D607}" srcOrd="19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7F56FE-B539-4FF6-A1B4-736B1B5F4021}">
      <dsp:nvSpPr>
        <dsp:cNvPr id="0" name=""/>
        <dsp:cNvSpPr/>
      </dsp:nvSpPr>
      <dsp:spPr>
        <a:xfrm>
          <a:off x="1846563" y="339090"/>
          <a:ext cx="4551680" cy="4551680"/>
        </a:xfrm>
        <a:prstGeom prst="pie">
          <a:avLst>
            <a:gd name="adj1" fmla="val 16200000"/>
            <a:gd name="adj2" fmla="val 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>
              <a:latin typeface="Calibri"/>
              <a:ea typeface="Calibri"/>
              <a:cs typeface="Calibri"/>
            </a:rPr>
            <a:t>Comprehensive Assessment</a:t>
          </a:r>
        </a:p>
      </dsp:txBody>
      <dsp:txXfrm>
        <a:off x="4262746" y="1282480"/>
        <a:ext cx="1679786" cy="1246293"/>
      </dsp:txXfrm>
    </dsp:sp>
    <dsp:sp modelId="{1EB2FEE3-6D76-4FA7-88CC-E454CF1C5DA3}">
      <dsp:nvSpPr>
        <dsp:cNvPr id="0" name=""/>
        <dsp:cNvSpPr/>
      </dsp:nvSpPr>
      <dsp:spPr>
        <a:xfrm>
          <a:off x="1846563" y="491896"/>
          <a:ext cx="4551680" cy="4551680"/>
        </a:xfrm>
        <a:prstGeom prst="pie">
          <a:avLst>
            <a:gd name="adj1" fmla="val 0"/>
            <a:gd name="adj2" fmla="val 54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>
              <a:latin typeface="Calibri"/>
              <a:ea typeface="Calibri"/>
              <a:cs typeface="Calibri"/>
            </a:rPr>
            <a:t>Individualized Care Plan/Support Plan</a:t>
          </a:r>
        </a:p>
      </dsp:txBody>
      <dsp:txXfrm>
        <a:off x="4262746" y="2853893"/>
        <a:ext cx="1679786" cy="1246293"/>
      </dsp:txXfrm>
    </dsp:sp>
    <dsp:sp modelId="{D62A33BA-7362-4DFE-B361-35E64F1EC7F4}">
      <dsp:nvSpPr>
        <dsp:cNvPr id="0" name=""/>
        <dsp:cNvSpPr/>
      </dsp:nvSpPr>
      <dsp:spPr>
        <a:xfrm>
          <a:off x="1693756" y="491896"/>
          <a:ext cx="4551680" cy="4551680"/>
        </a:xfrm>
        <a:prstGeom prst="pie">
          <a:avLst>
            <a:gd name="adj1" fmla="val 5400000"/>
            <a:gd name="adj2" fmla="val 108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>
              <a:latin typeface="Calibri"/>
              <a:ea typeface="Calibri"/>
              <a:cs typeface="Calibri"/>
            </a:rPr>
            <a:t>Care Transitions</a:t>
          </a:r>
        </a:p>
      </dsp:txBody>
      <dsp:txXfrm>
        <a:off x="2149466" y="2853893"/>
        <a:ext cx="1679786" cy="1246293"/>
      </dsp:txXfrm>
    </dsp:sp>
    <dsp:sp modelId="{2B277946-8002-48F2-B4A1-AF1A501F6520}">
      <dsp:nvSpPr>
        <dsp:cNvPr id="0" name=""/>
        <dsp:cNvSpPr/>
      </dsp:nvSpPr>
      <dsp:spPr>
        <a:xfrm>
          <a:off x="1693756" y="339090"/>
          <a:ext cx="4551680" cy="4551680"/>
        </a:xfrm>
        <a:prstGeom prst="pie">
          <a:avLst>
            <a:gd name="adj1" fmla="val 108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>
              <a:latin typeface="Calibri"/>
              <a:ea typeface="Calibri"/>
              <a:cs typeface="Calibri"/>
            </a:rPr>
            <a:t>Interdisciplinary Care Team</a:t>
          </a:r>
          <a:endParaRPr lang="en-US" sz="1600" b="1" kern="1200"/>
        </a:p>
      </dsp:txBody>
      <dsp:txXfrm>
        <a:off x="2149466" y="1282480"/>
        <a:ext cx="1679786" cy="1246293"/>
      </dsp:txXfrm>
    </dsp:sp>
    <dsp:sp modelId="{ED078C9C-1F18-46B0-BC57-1B5C629045CD}">
      <dsp:nvSpPr>
        <dsp:cNvPr id="0" name=""/>
        <dsp:cNvSpPr/>
      </dsp:nvSpPr>
      <dsp:spPr>
        <a:xfrm>
          <a:off x="1564792" y="57319"/>
          <a:ext cx="5115221" cy="5115221"/>
        </a:xfrm>
        <a:prstGeom prst="circularArrow">
          <a:avLst>
            <a:gd name="adj1" fmla="val 5085"/>
            <a:gd name="adj2" fmla="val 327528"/>
            <a:gd name="adj3" fmla="val 21272472"/>
            <a:gd name="adj4" fmla="val 16200000"/>
            <a:gd name="adj5" fmla="val 5932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4F5C5AEA-F652-4734-B556-8006FABC1FA2}">
      <dsp:nvSpPr>
        <dsp:cNvPr id="0" name=""/>
        <dsp:cNvSpPr/>
      </dsp:nvSpPr>
      <dsp:spPr>
        <a:xfrm>
          <a:off x="1564792" y="210125"/>
          <a:ext cx="5115221" cy="5115221"/>
        </a:xfrm>
        <a:prstGeom prst="circularArrow">
          <a:avLst>
            <a:gd name="adj1" fmla="val 5085"/>
            <a:gd name="adj2" fmla="val 327528"/>
            <a:gd name="adj3" fmla="val 5072472"/>
            <a:gd name="adj4" fmla="val 0"/>
            <a:gd name="adj5" fmla="val 5932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D9CC221-EB9C-447F-95B1-1889ACAEDFB2}">
      <dsp:nvSpPr>
        <dsp:cNvPr id="0" name=""/>
        <dsp:cNvSpPr/>
      </dsp:nvSpPr>
      <dsp:spPr>
        <a:xfrm>
          <a:off x="1411985" y="210125"/>
          <a:ext cx="5115221" cy="5115221"/>
        </a:xfrm>
        <a:prstGeom prst="circularArrow">
          <a:avLst>
            <a:gd name="adj1" fmla="val 5085"/>
            <a:gd name="adj2" fmla="val 327528"/>
            <a:gd name="adj3" fmla="val 10472472"/>
            <a:gd name="adj4" fmla="val 5400000"/>
            <a:gd name="adj5" fmla="val 5932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95C26074-6890-4836-BA20-6272A936D607}">
      <dsp:nvSpPr>
        <dsp:cNvPr id="0" name=""/>
        <dsp:cNvSpPr/>
      </dsp:nvSpPr>
      <dsp:spPr>
        <a:xfrm>
          <a:off x="1411985" y="57319"/>
          <a:ext cx="5115221" cy="5115221"/>
        </a:xfrm>
        <a:prstGeom prst="circularArrow">
          <a:avLst>
            <a:gd name="adj1" fmla="val 5085"/>
            <a:gd name="adj2" fmla="val 327528"/>
            <a:gd name="adj3" fmla="val 15872472"/>
            <a:gd name="adj4" fmla="val 10800000"/>
            <a:gd name="adj5" fmla="val 5932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48FBFB-D8CE-42BD-A1AF-02138018033D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4EB1B8-31F4-4F45-BEEE-3671CF154A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414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AI-generated content may be incorrect.
---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BEBC2F-CDFC-4F85-ACBC-B22151CC65DE}" type="slidenum"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89138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D10FE3-04D9-978C-4B49-2A49707B6A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716B21B-258A-792B-FD76-26ABF5531D3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31BBE4C-4F7B-1825-0A71-9DB312BA79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D3A08A-D749-6379-56CC-9FF58C097E1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D4C6F7B-63A7-4EB0-9D20-0FF09E116B9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0681378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78DDE0-1FC7-E8DD-11E5-3CCE1C6946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EF2ABAB-474D-4413-C23E-CDA54B4F7E9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DF4A751-02D7-EC3B-B8D8-6CE27E3091D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50EB7F-08E2-2A73-6546-68A0D9AD826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D4C6F7B-63A7-4EB0-9D20-0FF09E116B9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4084574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AA9B4C-7A21-BC95-C858-CF709ADBC8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3E11381-D8A0-DBA5-6D83-993DAF7B466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7AD71AD-6F1B-5860-BC65-2A7BC6EF2DE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6624AF-08EB-7425-89ED-CEAAE452E76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D4C6F7B-63A7-4EB0-9D20-0FF09E116B9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0296273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6995C4-71D6-0539-A1BD-13E38FDFA6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AFCA86D-B1D8-6009-244E-D27F52DBEC6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2F4B9F0-C1EC-8228-462A-5FC6FAEBC80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FA0A66-B5AC-248C-6ADE-8E155AE913B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D4C6F7B-63A7-4EB0-9D20-0FF09E116B9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904749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1928A7-5EFA-7289-5F22-1C7AF363B6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CBFB28A-CFBF-BDA9-49FC-294F0662DDC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1E0DE96-CF47-2F36-20DE-39B7CD37253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951DCE-FE28-1546-A021-762D0C3C42B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D4C6F7B-63A7-4EB0-9D20-0FF09E116B9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7420962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D034A7-9452-C54E-A651-2368A596952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01642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4EB1B8-31F4-4F45-BEEE-3671CF154A0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722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14E389-4BA9-CAA9-3E62-780617B85A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8FBDE06-D030-DCA9-657D-3138248C7A6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354FD51-0F04-3B53-1D8A-AA967B8D6B5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AF8174-77FD-55E9-126E-C3A12AF440C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4EB1B8-31F4-4F45-BEEE-3671CF154A0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8635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D4C6F7B-63A7-4EB0-9D20-0FF09E116B9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60697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C55867-EF40-2195-13AF-E41548574E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61C1A78-16C3-1791-27A8-7BACBA1F86B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85BF675-6685-B912-4798-C3B38F8FA1C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30FC33-D400-3154-DE68-395B75CBF4E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D4C6F7B-63A7-4EB0-9D20-0FF09E116B9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550820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521121-2E02-B44D-71C6-E5D55EA4C7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465687B-78A8-41CC-CF08-ADA76BB2B90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5718584-7896-039F-7CB8-114EF64287A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4CC4C0-BE3B-E7B8-4A66-79553BA4874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D4C6F7B-63A7-4EB0-9D20-0FF09E116B9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76243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220217-597C-2854-0B55-478589D921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AFB25CD-2061-305A-D1F1-CA90B4F4936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C14E834-121C-B317-7BF0-2C5C9226351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30B535-ACC6-A993-55C0-4E84A65BC87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D4C6F7B-63A7-4EB0-9D20-0FF09E116B9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532464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23B1C9-14FB-7072-4FC3-F3070E0D67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6A8F0BA-565D-489C-A89A-2416B9F5F03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E62A8E9-1953-F0EB-D274-CFE77945BD2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7B83A3-E23F-A3EB-98AE-852B2B0B6DD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D4C6F7B-63A7-4EB0-9D20-0FF09E116B9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439428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6C1DAC-F5E9-824C-B7B6-754BA0A7D3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717E1EC-4DBD-65D4-E902-97536E12CB1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C34A7AE-D7D5-C95C-86C4-F7271DCA18D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FD3F11-4919-CA72-CD37-3981FAB24DA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D4C6F7B-63A7-4EB0-9D20-0FF09E116B9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880782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6.xml"/><Relationship Id="rId4" Type="http://schemas.openxmlformats.org/officeDocument/2006/relationships/image" Target="../media/image4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4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7.xml"/><Relationship Id="rId4" Type="http://schemas.openxmlformats.org/officeDocument/2006/relationships/image" Target="../media/image7.emf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8.xml"/><Relationship Id="rId4" Type="http://schemas.openxmlformats.org/officeDocument/2006/relationships/image" Target="../media/image8.emf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11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701FD0-309B-417B-AFE3-453F65B268F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06424" y="2119184"/>
            <a:ext cx="9522781" cy="1680909"/>
          </a:xfrm>
        </p:spPr>
        <p:txBody>
          <a:bodyPr anchor="b"/>
          <a:lstStyle>
            <a:lvl1pPr algn="l">
              <a:defRPr sz="60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6F3B83-EC52-4BE0-805E-877A8F72778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06424" y="3884582"/>
            <a:ext cx="9522781" cy="73722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z="2400"/>
              <a:t>Presenter or subtitle goes here</a:t>
            </a:r>
            <a:endParaRPr lang="en-US"/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65779997-ADCC-AF4F-8684-E7F8EE197ED7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106424" y="6316193"/>
            <a:ext cx="1832218" cy="243349"/>
          </a:xfrm>
        </p:spPr>
        <p:txBody>
          <a:bodyPr/>
          <a:lstStyle>
            <a:lvl1pPr marL="0" indent="0" algn="l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Month, year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1345AA3-D8B8-E441-B56F-BDC684E64F94}"/>
              </a:ext>
            </a:extLst>
          </p:cNvPr>
          <p:cNvSpPr/>
          <p:nvPr/>
        </p:nvSpPr>
        <p:spPr>
          <a:xfrm>
            <a:off x="0" y="0"/>
            <a:ext cx="374904" cy="6858000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AB3647D-36F5-A945-9612-7CA07EEF3DE4}"/>
              </a:ext>
            </a:extLst>
          </p:cNvPr>
          <p:cNvSpPr/>
          <p:nvPr/>
        </p:nvSpPr>
        <p:spPr>
          <a:xfrm>
            <a:off x="11817096" y="0"/>
            <a:ext cx="374904" cy="6858000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2AD5D98F-B901-4040-88CE-DBE6B1D776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106424" y="635936"/>
            <a:ext cx="3172963" cy="439960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C3E63C-A39E-4343-AE5E-C476DDC816F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4077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3056A7-D588-4A4A-9743-81A8FDEA06E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title</a:t>
            </a:r>
          </a:p>
        </p:txBody>
      </p:sp>
      <p:sp>
        <p:nvSpPr>
          <p:cNvPr id="3" name="Text Placeholder 11">
            <a:extLst>
              <a:ext uri="{FF2B5EF4-FFF2-40B4-BE49-F238E27FC236}">
                <a16:creationId xmlns:a16="http://schemas.microsoft.com/office/drawing/2014/main" id="{B63015DA-BAD6-D641-B5F3-2ED5079D3C9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39759" y="5838568"/>
            <a:ext cx="7058029" cy="274981"/>
          </a:xfrm>
        </p:spPr>
        <p:txBody>
          <a:bodyPr anchor="b"/>
          <a:lstStyle>
            <a:lvl1pPr>
              <a:defRPr sz="800" b="0">
                <a:solidFill>
                  <a:schemeClr val="tx1"/>
                </a:solidFill>
              </a:defRPr>
            </a:lvl1pPr>
            <a:lvl2pPr marL="4763" indent="0">
              <a:buNone/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add a footnote for this page or delete placeholder if not in use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E5473F-D95C-3441-AFDD-17B10876114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3834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401">
          <p15:clr>
            <a:srgbClr val="FBAE40"/>
          </p15:clr>
        </p15:guide>
        <p15:guide id="3" pos="7274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1">
            <a:extLst>
              <a:ext uri="{FF2B5EF4-FFF2-40B4-BE49-F238E27FC236}">
                <a16:creationId xmlns:a16="http://schemas.microsoft.com/office/drawing/2014/main" id="{15F6962C-2D7D-9C4E-A349-25554E83F8B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39759" y="5838568"/>
            <a:ext cx="7058029" cy="274981"/>
          </a:xfrm>
        </p:spPr>
        <p:txBody>
          <a:bodyPr anchor="b"/>
          <a:lstStyle>
            <a:lvl1pPr>
              <a:defRPr sz="800">
                <a:solidFill>
                  <a:schemeClr val="tx1"/>
                </a:solidFill>
              </a:defRPr>
            </a:lvl1pPr>
            <a:lvl2pPr marL="4763" indent="0">
              <a:buNone/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add a footnote for this page or delete placeholder if not in use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E169E62-1DA9-CD45-BB12-5DDC2926A42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0817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Divid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E24406D9-1546-F048-999E-B1C3935E3C50}"/>
              </a:ext>
            </a:extLst>
          </p:cNvPr>
          <p:cNvGrpSpPr/>
          <p:nvPr/>
        </p:nvGrpSpPr>
        <p:grpSpPr>
          <a:xfrm>
            <a:off x="8157625" y="524289"/>
            <a:ext cx="4034375" cy="5796153"/>
            <a:chOff x="7627349" y="524289"/>
            <a:chExt cx="4034375" cy="5796153"/>
          </a:xfrm>
          <a:solidFill>
            <a:schemeClr val="bg1"/>
          </a:solidFill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D84C793A-4639-4F48-91B8-FD66287147D7}"/>
                </a:ext>
              </a:extLst>
            </p:cNvPr>
            <p:cNvSpPr/>
            <p:nvPr/>
          </p:nvSpPr>
          <p:spPr>
            <a:xfrm>
              <a:off x="7627349" y="2695674"/>
              <a:ext cx="541849" cy="1751874"/>
            </a:xfrm>
            <a:custGeom>
              <a:avLst/>
              <a:gdLst>
                <a:gd name="connsiteX0" fmla="*/ 541850 w 541849"/>
                <a:gd name="connsiteY0" fmla="*/ 0 h 1751874"/>
                <a:gd name="connsiteX1" fmla="*/ 0 w 541849"/>
                <a:gd name="connsiteY1" fmla="*/ 0 h 1751874"/>
                <a:gd name="connsiteX2" fmla="*/ 0 w 541849"/>
                <a:gd name="connsiteY2" fmla="*/ 919195 h 1751874"/>
                <a:gd name="connsiteX3" fmla="*/ 0 w 541849"/>
                <a:gd name="connsiteY3" fmla="*/ 1751874 h 1751874"/>
                <a:gd name="connsiteX4" fmla="*/ 541850 w 541849"/>
                <a:gd name="connsiteY4" fmla="*/ 1751874 h 1751874"/>
                <a:gd name="connsiteX5" fmla="*/ 541850 w 541849"/>
                <a:gd name="connsiteY5" fmla="*/ 0 h 17518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41849" h="1751874">
                  <a:moveTo>
                    <a:pt x="541850" y="0"/>
                  </a:moveTo>
                  <a:lnTo>
                    <a:pt x="0" y="0"/>
                  </a:lnTo>
                  <a:lnTo>
                    <a:pt x="0" y="919195"/>
                  </a:lnTo>
                  <a:lnTo>
                    <a:pt x="0" y="1751874"/>
                  </a:lnTo>
                  <a:lnTo>
                    <a:pt x="541850" y="1751874"/>
                  </a:lnTo>
                  <a:lnTo>
                    <a:pt x="541850" y="0"/>
                  </a:lnTo>
                  <a:close/>
                </a:path>
              </a:pathLst>
            </a:custGeom>
            <a:grpFill/>
            <a:ln w="126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D7DF4404-7F59-6C45-BC46-3436E9AA2E4D}"/>
                </a:ext>
              </a:extLst>
            </p:cNvPr>
            <p:cNvSpPr/>
            <p:nvPr/>
          </p:nvSpPr>
          <p:spPr>
            <a:xfrm>
              <a:off x="8791354" y="2695674"/>
              <a:ext cx="541849" cy="1751874"/>
            </a:xfrm>
            <a:custGeom>
              <a:avLst/>
              <a:gdLst>
                <a:gd name="connsiteX0" fmla="*/ 0 w 541849"/>
                <a:gd name="connsiteY0" fmla="*/ 0 h 1751874"/>
                <a:gd name="connsiteX1" fmla="*/ 0 w 541849"/>
                <a:gd name="connsiteY1" fmla="*/ 919195 h 1751874"/>
                <a:gd name="connsiteX2" fmla="*/ 0 w 541849"/>
                <a:gd name="connsiteY2" fmla="*/ 1751874 h 1751874"/>
                <a:gd name="connsiteX3" fmla="*/ 541850 w 541849"/>
                <a:gd name="connsiteY3" fmla="*/ 1751874 h 1751874"/>
                <a:gd name="connsiteX4" fmla="*/ 541850 w 541849"/>
                <a:gd name="connsiteY4" fmla="*/ 0 h 1751874"/>
                <a:gd name="connsiteX5" fmla="*/ 0 w 541849"/>
                <a:gd name="connsiteY5" fmla="*/ 0 h 17518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41849" h="1751874">
                  <a:moveTo>
                    <a:pt x="0" y="0"/>
                  </a:moveTo>
                  <a:lnTo>
                    <a:pt x="0" y="919195"/>
                  </a:lnTo>
                  <a:lnTo>
                    <a:pt x="0" y="1751874"/>
                  </a:lnTo>
                  <a:lnTo>
                    <a:pt x="541850" y="1751874"/>
                  </a:lnTo>
                  <a:lnTo>
                    <a:pt x="54185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6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54618A3F-A28E-5C47-B782-E34CDA443E92}"/>
                </a:ext>
              </a:extLst>
            </p:cNvPr>
            <p:cNvSpPr/>
            <p:nvPr/>
          </p:nvSpPr>
          <p:spPr>
            <a:xfrm>
              <a:off x="9955360" y="2695674"/>
              <a:ext cx="541849" cy="1751874"/>
            </a:xfrm>
            <a:custGeom>
              <a:avLst/>
              <a:gdLst>
                <a:gd name="connsiteX0" fmla="*/ 0 w 541849"/>
                <a:gd name="connsiteY0" fmla="*/ 0 h 1751874"/>
                <a:gd name="connsiteX1" fmla="*/ 0 w 541849"/>
                <a:gd name="connsiteY1" fmla="*/ 919195 h 1751874"/>
                <a:gd name="connsiteX2" fmla="*/ 0 w 541849"/>
                <a:gd name="connsiteY2" fmla="*/ 1751874 h 1751874"/>
                <a:gd name="connsiteX3" fmla="*/ 541850 w 541849"/>
                <a:gd name="connsiteY3" fmla="*/ 1751874 h 1751874"/>
                <a:gd name="connsiteX4" fmla="*/ 541850 w 541849"/>
                <a:gd name="connsiteY4" fmla="*/ 0 h 1751874"/>
                <a:gd name="connsiteX5" fmla="*/ 0 w 541849"/>
                <a:gd name="connsiteY5" fmla="*/ 0 h 17518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41849" h="1751874">
                  <a:moveTo>
                    <a:pt x="0" y="0"/>
                  </a:moveTo>
                  <a:lnTo>
                    <a:pt x="0" y="919195"/>
                  </a:lnTo>
                  <a:lnTo>
                    <a:pt x="0" y="1751874"/>
                  </a:lnTo>
                  <a:lnTo>
                    <a:pt x="541850" y="1751874"/>
                  </a:lnTo>
                  <a:lnTo>
                    <a:pt x="54185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6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98396A27-49EC-F348-860F-8E26802DC608}"/>
                </a:ext>
              </a:extLst>
            </p:cNvPr>
            <p:cNvSpPr/>
            <p:nvPr/>
          </p:nvSpPr>
          <p:spPr>
            <a:xfrm>
              <a:off x="7627349" y="1874158"/>
              <a:ext cx="4033867" cy="493467"/>
            </a:xfrm>
            <a:custGeom>
              <a:avLst/>
              <a:gdLst>
                <a:gd name="connsiteX0" fmla="*/ 0 w 4033867"/>
                <a:gd name="connsiteY0" fmla="*/ 493468 h 493467"/>
                <a:gd name="connsiteX1" fmla="*/ 2016934 w 4033867"/>
                <a:gd name="connsiteY1" fmla="*/ 493468 h 493467"/>
                <a:gd name="connsiteX2" fmla="*/ 4033868 w 4033867"/>
                <a:gd name="connsiteY2" fmla="*/ 493468 h 493467"/>
                <a:gd name="connsiteX3" fmla="*/ 4033868 w 4033867"/>
                <a:gd name="connsiteY3" fmla="*/ 0 h 493467"/>
                <a:gd name="connsiteX4" fmla="*/ 0 w 4033867"/>
                <a:gd name="connsiteY4" fmla="*/ 0 h 493467"/>
                <a:gd name="connsiteX5" fmla="*/ 0 w 4033867"/>
                <a:gd name="connsiteY5" fmla="*/ 493468 h 493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033867" h="493467">
                  <a:moveTo>
                    <a:pt x="0" y="493468"/>
                  </a:moveTo>
                  <a:lnTo>
                    <a:pt x="2016934" y="493468"/>
                  </a:lnTo>
                  <a:lnTo>
                    <a:pt x="4033868" y="493468"/>
                  </a:lnTo>
                  <a:lnTo>
                    <a:pt x="4033868" y="0"/>
                  </a:lnTo>
                  <a:lnTo>
                    <a:pt x="0" y="0"/>
                  </a:lnTo>
                  <a:lnTo>
                    <a:pt x="0" y="493468"/>
                  </a:lnTo>
                  <a:close/>
                </a:path>
              </a:pathLst>
            </a:custGeom>
            <a:grpFill/>
            <a:ln w="126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9ACD75FE-FCEC-BF4D-91B4-4520B4DB5F1E}"/>
                </a:ext>
              </a:extLst>
            </p:cNvPr>
            <p:cNvSpPr/>
            <p:nvPr/>
          </p:nvSpPr>
          <p:spPr>
            <a:xfrm>
              <a:off x="7627349" y="524289"/>
              <a:ext cx="4033867" cy="1181785"/>
            </a:xfrm>
            <a:custGeom>
              <a:avLst/>
              <a:gdLst>
                <a:gd name="connsiteX0" fmla="*/ 2016934 w 4033867"/>
                <a:gd name="connsiteY0" fmla="*/ 0 h 1181785"/>
                <a:gd name="connsiteX1" fmla="*/ 0 w 4033867"/>
                <a:gd name="connsiteY1" fmla="*/ 672207 h 1181785"/>
                <a:gd name="connsiteX2" fmla="*/ 0 w 4033867"/>
                <a:gd name="connsiteY2" fmla="*/ 1181786 h 1181785"/>
                <a:gd name="connsiteX3" fmla="*/ 2016934 w 4033867"/>
                <a:gd name="connsiteY3" fmla="*/ 509579 h 1181785"/>
                <a:gd name="connsiteX4" fmla="*/ 4033868 w 4033867"/>
                <a:gd name="connsiteY4" fmla="*/ 1181786 h 1181785"/>
                <a:gd name="connsiteX5" fmla="*/ 4033868 w 4033867"/>
                <a:gd name="connsiteY5" fmla="*/ 672207 h 1181785"/>
                <a:gd name="connsiteX6" fmla="*/ 2016934 w 4033867"/>
                <a:gd name="connsiteY6" fmla="*/ 0 h 11817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033867" h="1181785">
                  <a:moveTo>
                    <a:pt x="2016934" y="0"/>
                  </a:moveTo>
                  <a:lnTo>
                    <a:pt x="0" y="672207"/>
                  </a:lnTo>
                  <a:lnTo>
                    <a:pt x="0" y="1181786"/>
                  </a:lnTo>
                  <a:lnTo>
                    <a:pt x="2016934" y="509579"/>
                  </a:lnTo>
                  <a:lnTo>
                    <a:pt x="4033868" y="1181786"/>
                  </a:lnTo>
                  <a:lnTo>
                    <a:pt x="4033868" y="672207"/>
                  </a:lnTo>
                  <a:lnTo>
                    <a:pt x="2016934" y="0"/>
                  </a:lnTo>
                  <a:close/>
                </a:path>
              </a:pathLst>
            </a:custGeom>
            <a:grpFill/>
            <a:ln w="126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8FC8E4B5-0CBF-864B-9110-D197114B5BD8}"/>
                </a:ext>
              </a:extLst>
            </p:cNvPr>
            <p:cNvSpPr/>
            <p:nvPr/>
          </p:nvSpPr>
          <p:spPr>
            <a:xfrm>
              <a:off x="7627349" y="4408604"/>
              <a:ext cx="4034375" cy="1071548"/>
            </a:xfrm>
            <a:custGeom>
              <a:avLst/>
              <a:gdLst>
                <a:gd name="connsiteX0" fmla="*/ 4034375 w 4034375"/>
                <a:gd name="connsiteY0" fmla="*/ 0 h 1071548"/>
                <a:gd name="connsiteX1" fmla="*/ 2540261 w 4034375"/>
                <a:gd name="connsiteY1" fmla="*/ 366993 h 1071548"/>
                <a:gd name="connsiteX2" fmla="*/ 1493988 w 4034375"/>
                <a:gd name="connsiteY2" fmla="*/ 366993 h 1071548"/>
                <a:gd name="connsiteX3" fmla="*/ 0 w 4034375"/>
                <a:gd name="connsiteY3" fmla="*/ 567298 h 1071548"/>
                <a:gd name="connsiteX4" fmla="*/ 0 w 4034375"/>
                <a:gd name="connsiteY4" fmla="*/ 1071548 h 1071548"/>
                <a:gd name="connsiteX5" fmla="*/ 1493988 w 4034375"/>
                <a:gd name="connsiteY5" fmla="*/ 871116 h 1071548"/>
                <a:gd name="connsiteX6" fmla="*/ 2539753 w 4034375"/>
                <a:gd name="connsiteY6" fmla="*/ 871116 h 1071548"/>
                <a:gd name="connsiteX7" fmla="*/ 4033868 w 4034375"/>
                <a:gd name="connsiteY7" fmla="*/ 504124 h 10715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034375" h="1071548">
                  <a:moveTo>
                    <a:pt x="4034375" y="0"/>
                  </a:moveTo>
                  <a:cubicBezTo>
                    <a:pt x="4023591" y="29557"/>
                    <a:pt x="3828089" y="366993"/>
                    <a:pt x="2540261" y="366993"/>
                  </a:cubicBezTo>
                  <a:lnTo>
                    <a:pt x="1493988" y="366993"/>
                  </a:lnTo>
                  <a:cubicBezTo>
                    <a:pt x="173174" y="377141"/>
                    <a:pt x="25373" y="549031"/>
                    <a:pt x="0" y="567298"/>
                  </a:cubicBezTo>
                  <a:lnTo>
                    <a:pt x="0" y="1071548"/>
                  </a:lnTo>
                  <a:cubicBezTo>
                    <a:pt x="25373" y="1053154"/>
                    <a:pt x="173174" y="881265"/>
                    <a:pt x="1493988" y="871116"/>
                  </a:cubicBezTo>
                  <a:lnTo>
                    <a:pt x="2539753" y="871116"/>
                  </a:lnTo>
                  <a:cubicBezTo>
                    <a:pt x="3827582" y="871116"/>
                    <a:pt x="4023084" y="533808"/>
                    <a:pt x="4033868" y="504124"/>
                  </a:cubicBezTo>
                  <a:close/>
                </a:path>
              </a:pathLst>
            </a:custGeom>
            <a:grpFill/>
            <a:ln w="126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9DFD3E64-0D9B-8344-AE26-7E6565667679}"/>
                </a:ext>
              </a:extLst>
            </p:cNvPr>
            <p:cNvSpPr/>
            <p:nvPr/>
          </p:nvSpPr>
          <p:spPr>
            <a:xfrm>
              <a:off x="7627349" y="5248894"/>
              <a:ext cx="4034375" cy="1071548"/>
            </a:xfrm>
            <a:custGeom>
              <a:avLst/>
              <a:gdLst>
                <a:gd name="connsiteX0" fmla="*/ 4034375 w 4034375"/>
                <a:gd name="connsiteY0" fmla="*/ 0 h 1071548"/>
                <a:gd name="connsiteX1" fmla="*/ 2540261 w 4034375"/>
                <a:gd name="connsiteY1" fmla="*/ 366993 h 1071548"/>
                <a:gd name="connsiteX2" fmla="*/ 1493988 w 4034375"/>
                <a:gd name="connsiteY2" fmla="*/ 366993 h 1071548"/>
                <a:gd name="connsiteX3" fmla="*/ 0 w 4034375"/>
                <a:gd name="connsiteY3" fmla="*/ 567298 h 1071548"/>
                <a:gd name="connsiteX4" fmla="*/ 0 w 4034375"/>
                <a:gd name="connsiteY4" fmla="*/ 1071548 h 1071548"/>
                <a:gd name="connsiteX5" fmla="*/ 1493988 w 4034375"/>
                <a:gd name="connsiteY5" fmla="*/ 871243 h 1071548"/>
                <a:gd name="connsiteX6" fmla="*/ 2539753 w 4034375"/>
                <a:gd name="connsiteY6" fmla="*/ 871243 h 1071548"/>
                <a:gd name="connsiteX7" fmla="*/ 4033868 w 4034375"/>
                <a:gd name="connsiteY7" fmla="*/ 504124 h 10715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034375" h="1071548">
                  <a:moveTo>
                    <a:pt x="4034375" y="0"/>
                  </a:moveTo>
                  <a:cubicBezTo>
                    <a:pt x="4023591" y="29684"/>
                    <a:pt x="3828089" y="366993"/>
                    <a:pt x="2540261" y="366993"/>
                  </a:cubicBezTo>
                  <a:lnTo>
                    <a:pt x="1493988" y="366993"/>
                  </a:lnTo>
                  <a:cubicBezTo>
                    <a:pt x="173174" y="377142"/>
                    <a:pt x="25373" y="549031"/>
                    <a:pt x="0" y="567298"/>
                  </a:cubicBezTo>
                  <a:lnTo>
                    <a:pt x="0" y="1071548"/>
                  </a:lnTo>
                  <a:cubicBezTo>
                    <a:pt x="25373" y="1053154"/>
                    <a:pt x="173174" y="881265"/>
                    <a:pt x="1493988" y="871243"/>
                  </a:cubicBezTo>
                  <a:lnTo>
                    <a:pt x="2539753" y="871243"/>
                  </a:lnTo>
                  <a:cubicBezTo>
                    <a:pt x="3827582" y="871243"/>
                    <a:pt x="4023084" y="533808"/>
                    <a:pt x="4033868" y="504124"/>
                  </a:cubicBezTo>
                  <a:close/>
                </a:path>
              </a:pathLst>
            </a:custGeom>
            <a:grpFill/>
            <a:ln w="126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9A52CD8B-2E97-4342-8DBF-61223C03F534}"/>
                </a:ext>
              </a:extLst>
            </p:cNvPr>
            <p:cNvSpPr/>
            <p:nvPr/>
          </p:nvSpPr>
          <p:spPr>
            <a:xfrm>
              <a:off x="11119366" y="2695674"/>
              <a:ext cx="541849" cy="1661807"/>
            </a:xfrm>
            <a:custGeom>
              <a:avLst/>
              <a:gdLst>
                <a:gd name="connsiteX0" fmla="*/ 0 w 541849"/>
                <a:gd name="connsiteY0" fmla="*/ 0 h 1661807"/>
                <a:gd name="connsiteX1" fmla="*/ 0 w 541849"/>
                <a:gd name="connsiteY1" fmla="*/ 1661807 h 1661807"/>
                <a:gd name="connsiteX2" fmla="*/ 541849 w 541849"/>
                <a:gd name="connsiteY2" fmla="*/ 1382725 h 1661807"/>
                <a:gd name="connsiteX3" fmla="*/ 541849 w 541849"/>
                <a:gd name="connsiteY3" fmla="*/ 0 h 1661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41849" h="1661807">
                  <a:moveTo>
                    <a:pt x="0" y="0"/>
                  </a:moveTo>
                  <a:lnTo>
                    <a:pt x="0" y="1661807"/>
                  </a:lnTo>
                  <a:cubicBezTo>
                    <a:pt x="444035" y="1559688"/>
                    <a:pt x="534618" y="1402261"/>
                    <a:pt x="541849" y="1382725"/>
                  </a:cubicBezTo>
                  <a:lnTo>
                    <a:pt x="541849" y="0"/>
                  </a:lnTo>
                  <a:close/>
                </a:path>
              </a:pathLst>
            </a:custGeom>
            <a:grpFill/>
            <a:ln w="126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CB71193-550B-4245-9C3C-F188194A2AA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0080" y="1892808"/>
            <a:ext cx="7315200" cy="2852737"/>
          </a:xfrm>
        </p:spPr>
        <p:txBody>
          <a:bodyPr anchor="ctr"/>
          <a:lstStyle>
            <a:lvl1pPr>
              <a:defRPr sz="54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divider</a:t>
            </a:r>
          </a:p>
        </p:txBody>
      </p:sp>
    </p:spTree>
    <p:extLst>
      <p:ext uri="{BB962C8B-B14F-4D97-AF65-F5344CB8AC3E}">
        <p14:creationId xmlns:p14="http://schemas.microsoft.com/office/powerpoint/2010/main" val="33645535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B71193-550B-4245-9C3C-F188194A2AA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70432" y="1920240"/>
            <a:ext cx="7444408" cy="2576378"/>
          </a:xfrm>
        </p:spPr>
        <p:txBody>
          <a:bodyPr anchor="ctr"/>
          <a:lstStyle>
            <a:lvl1pPr>
              <a:defRPr sz="54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quote</a:t>
            </a: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042999A3-BC06-724D-AB6B-6565ED0B151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170432" y="4626864"/>
            <a:ext cx="3657599" cy="914401"/>
          </a:xfrm>
        </p:spPr>
        <p:txBody>
          <a:bodyPr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en-US"/>
              <a:t>Author of quote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563A591-BBA0-C146-B4F7-E6752052822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7986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actoid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B71193-550B-4245-9C3C-F188194A2AA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0080" y="1796841"/>
            <a:ext cx="10911840" cy="2852737"/>
          </a:xfrm>
        </p:spPr>
        <p:txBody>
          <a:bodyPr anchor="ctr"/>
          <a:lstStyle>
            <a:lvl1pPr>
              <a:lnSpc>
                <a:spcPct val="100000"/>
              </a:lnSpc>
              <a:defRPr sz="5400">
                <a:solidFill>
                  <a:schemeClr val="accent2"/>
                </a:solidFill>
              </a:defRPr>
            </a:lvl1pPr>
          </a:lstStyle>
          <a:p>
            <a:r>
              <a:rPr lang="en-US"/>
              <a:t>Factoid teal—Georgia font in sentence case. Use this slide for hero statement.</a:t>
            </a:r>
          </a:p>
        </p:txBody>
      </p:sp>
      <p:sp>
        <p:nvSpPr>
          <p:cNvPr id="3" name="Text Placeholder 11">
            <a:extLst>
              <a:ext uri="{FF2B5EF4-FFF2-40B4-BE49-F238E27FC236}">
                <a16:creationId xmlns:a16="http://schemas.microsoft.com/office/drawing/2014/main" id="{0A040A92-7E8A-6B43-AD38-D5F4F6C96A8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39759" y="5838568"/>
            <a:ext cx="7058029" cy="274981"/>
          </a:xfrm>
        </p:spPr>
        <p:txBody>
          <a:bodyPr anchor="b"/>
          <a:lstStyle>
            <a:lvl1pPr>
              <a:defRPr sz="800">
                <a:solidFill>
                  <a:schemeClr val="tx1"/>
                </a:solidFill>
              </a:defRPr>
            </a:lvl1pPr>
            <a:lvl2pPr marL="4763" indent="0">
              <a:buNone/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add a footnote for this page or delete placeholder if not in use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6BDDC8-3CC6-624A-9AFB-E2F2B73BA96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7639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ack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>
            <a:extLst>
              <a:ext uri="{FF2B5EF4-FFF2-40B4-BE49-F238E27FC236}">
                <a16:creationId xmlns:a16="http://schemas.microsoft.com/office/drawing/2014/main" id="{8020C179-BE0C-9D49-90D3-2A15CB49F2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197352" y="3027076"/>
            <a:ext cx="5797296" cy="803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87845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C4BC3F-D36A-4333-B1D9-A713B6650EE6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40079" y="1719072"/>
            <a:ext cx="3200400" cy="402336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283BAA-2DD0-4F73-A72D-9AF490563F45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4491989" y="1719072"/>
            <a:ext cx="3200400" cy="402336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E195327D-A4B7-F745-A0BE-0958545B2B09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8343900" y="1719072"/>
            <a:ext cx="3200400" cy="402336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ECBECED5-E724-994C-A697-E6EB072DB61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title</a:t>
            </a:r>
          </a:p>
        </p:txBody>
      </p:sp>
      <p:sp>
        <p:nvSpPr>
          <p:cNvPr id="6" name="Text Placeholder 11">
            <a:extLst>
              <a:ext uri="{FF2B5EF4-FFF2-40B4-BE49-F238E27FC236}">
                <a16:creationId xmlns:a16="http://schemas.microsoft.com/office/drawing/2014/main" id="{492594FB-1602-454E-A30E-06B1DBF3544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39759" y="5838568"/>
            <a:ext cx="7058029" cy="274981"/>
          </a:xfrm>
        </p:spPr>
        <p:txBody>
          <a:bodyPr anchor="b"/>
          <a:lstStyle>
            <a:lvl1pPr>
              <a:defRPr sz="800">
                <a:solidFill>
                  <a:schemeClr val="tx1"/>
                </a:solidFill>
              </a:defRPr>
            </a:lvl1pPr>
            <a:lvl2pPr marL="4763" indent="0">
              <a:buNone/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add a footnote for this page or delete placeholder if not in use</a:t>
            </a:r>
          </a:p>
        </p:txBody>
      </p:sp>
    </p:spTree>
    <p:extLst>
      <p:ext uri="{BB962C8B-B14F-4D97-AF65-F5344CB8AC3E}">
        <p14:creationId xmlns:p14="http://schemas.microsoft.com/office/powerpoint/2010/main" val="41827704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97">
          <p15:clr>
            <a:srgbClr val="FBAE40"/>
          </p15:clr>
        </p15:guide>
        <p15:guide id="3" pos="2421">
          <p15:clr>
            <a:srgbClr val="FBAE40"/>
          </p15:clr>
        </p15:guide>
        <p15:guide id="4" pos="2829">
          <p15:clr>
            <a:srgbClr val="FBAE40"/>
          </p15:clr>
        </p15:guide>
        <p15:guide id="5" pos="4849">
          <p15:clr>
            <a:srgbClr val="FBAE40"/>
          </p15:clr>
        </p15:guide>
        <p15:guide id="6" pos="5258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3056A7-D588-4A4A-9743-81A8FDEA06E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title</a:t>
            </a:r>
          </a:p>
        </p:txBody>
      </p:sp>
      <p:sp>
        <p:nvSpPr>
          <p:cNvPr id="3" name="Text Placeholder 11">
            <a:extLst>
              <a:ext uri="{FF2B5EF4-FFF2-40B4-BE49-F238E27FC236}">
                <a16:creationId xmlns:a16="http://schemas.microsoft.com/office/drawing/2014/main" id="{B63015DA-BAD6-D641-B5F3-2ED5079D3C9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39759" y="5838568"/>
            <a:ext cx="7058029" cy="274981"/>
          </a:xfrm>
        </p:spPr>
        <p:txBody>
          <a:bodyPr anchor="b"/>
          <a:lstStyle>
            <a:lvl1pPr>
              <a:defRPr sz="800" b="0">
                <a:solidFill>
                  <a:schemeClr val="tx1"/>
                </a:solidFill>
              </a:defRPr>
            </a:lvl1pPr>
            <a:lvl2pPr marL="4763" indent="0">
              <a:buNone/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add a footnote for this page or delete placeholder if not in use</a:t>
            </a:r>
          </a:p>
        </p:txBody>
      </p:sp>
    </p:spTree>
    <p:extLst>
      <p:ext uri="{BB962C8B-B14F-4D97-AF65-F5344CB8AC3E}">
        <p14:creationId xmlns:p14="http://schemas.microsoft.com/office/powerpoint/2010/main" val="12174549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401">
          <p15:clr>
            <a:srgbClr val="FBAE40"/>
          </p15:clr>
        </p15:guide>
        <p15:guide id="3" pos="7274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Divid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E24406D9-1546-F048-999E-B1C3935E3C50}"/>
              </a:ext>
            </a:extLst>
          </p:cNvPr>
          <p:cNvGrpSpPr/>
          <p:nvPr/>
        </p:nvGrpSpPr>
        <p:grpSpPr>
          <a:xfrm>
            <a:off x="8157625" y="524289"/>
            <a:ext cx="4034375" cy="5796153"/>
            <a:chOff x="7627349" y="524289"/>
            <a:chExt cx="4034375" cy="5796153"/>
          </a:xfrm>
          <a:solidFill>
            <a:schemeClr val="bg1"/>
          </a:solidFill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D84C793A-4639-4F48-91B8-FD66287147D7}"/>
                </a:ext>
              </a:extLst>
            </p:cNvPr>
            <p:cNvSpPr/>
            <p:nvPr/>
          </p:nvSpPr>
          <p:spPr>
            <a:xfrm>
              <a:off x="7627349" y="2695674"/>
              <a:ext cx="541849" cy="1751874"/>
            </a:xfrm>
            <a:custGeom>
              <a:avLst/>
              <a:gdLst>
                <a:gd name="connsiteX0" fmla="*/ 541850 w 541849"/>
                <a:gd name="connsiteY0" fmla="*/ 0 h 1751874"/>
                <a:gd name="connsiteX1" fmla="*/ 0 w 541849"/>
                <a:gd name="connsiteY1" fmla="*/ 0 h 1751874"/>
                <a:gd name="connsiteX2" fmla="*/ 0 w 541849"/>
                <a:gd name="connsiteY2" fmla="*/ 919195 h 1751874"/>
                <a:gd name="connsiteX3" fmla="*/ 0 w 541849"/>
                <a:gd name="connsiteY3" fmla="*/ 1751874 h 1751874"/>
                <a:gd name="connsiteX4" fmla="*/ 541850 w 541849"/>
                <a:gd name="connsiteY4" fmla="*/ 1751874 h 1751874"/>
                <a:gd name="connsiteX5" fmla="*/ 541850 w 541849"/>
                <a:gd name="connsiteY5" fmla="*/ 0 h 17518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41849" h="1751874">
                  <a:moveTo>
                    <a:pt x="541850" y="0"/>
                  </a:moveTo>
                  <a:lnTo>
                    <a:pt x="0" y="0"/>
                  </a:lnTo>
                  <a:lnTo>
                    <a:pt x="0" y="919195"/>
                  </a:lnTo>
                  <a:lnTo>
                    <a:pt x="0" y="1751874"/>
                  </a:lnTo>
                  <a:lnTo>
                    <a:pt x="541850" y="1751874"/>
                  </a:lnTo>
                  <a:lnTo>
                    <a:pt x="541850" y="0"/>
                  </a:lnTo>
                  <a:close/>
                </a:path>
              </a:pathLst>
            </a:custGeom>
            <a:grpFill/>
            <a:ln w="126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D7DF4404-7F59-6C45-BC46-3436E9AA2E4D}"/>
                </a:ext>
              </a:extLst>
            </p:cNvPr>
            <p:cNvSpPr/>
            <p:nvPr/>
          </p:nvSpPr>
          <p:spPr>
            <a:xfrm>
              <a:off x="8791354" y="2695674"/>
              <a:ext cx="541849" cy="1751874"/>
            </a:xfrm>
            <a:custGeom>
              <a:avLst/>
              <a:gdLst>
                <a:gd name="connsiteX0" fmla="*/ 0 w 541849"/>
                <a:gd name="connsiteY0" fmla="*/ 0 h 1751874"/>
                <a:gd name="connsiteX1" fmla="*/ 0 w 541849"/>
                <a:gd name="connsiteY1" fmla="*/ 919195 h 1751874"/>
                <a:gd name="connsiteX2" fmla="*/ 0 w 541849"/>
                <a:gd name="connsiteY2" fmla="*/ 1751874 h 1751874"/>
                <a:gd name="connsiteX3" fmla="*/ 541850 w 541849"/>
                <a:gd name="connsiteY3" fmla="*/ 1751874 h 1751874"/>
                <a:gd name="connsiteX4" fmla="*/ 541850 w 541849"/>
                <a:gd name="connsiteY4" fmla="*/ 0 h 1751874"/>
                <a:gd name="connsiteX5" fmla="*/ 0 w 541849"/>
                <a:gd name="connsiteY5" fmla="*/ 0 h 17518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41849" h="1751874">
                  <a:moveTo>
                    <a:pt x="0" y="0"/>
                  </a:moveTo>
                  <a:lnTo>
                    <a:pt x="0" y="919195"/>
                  </a:lnTo>
                  <a:lnTo>
                    <a:pt x="0" y="1751874"/>
                  </a:lnTo>
                  <a:lnTo>
                    <a:pt x="541850" y="1751874"/>
                  </a:lnTo>
                  <a:lnTo>
                    <a:pt x="54185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6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54618A3F-A28E-5C47-B782-E34CDA443E92}"/>
                </a:ext>
              </a:extLst>
            </p:cNvPr>
            <p:cNvSpPr/>
            <p:nvPr/>
          </p:nvSpPr>
          <p:spPr>
            <a:xfrm>
              <a:off x="9955360" y="2695674"/>
              <a:ext cx="541849" cy="1751874"/>
            </a:xfrm>
            <a:custGeom>
              <a:avLst/>
              <a:gdLst>
                <a:gd name="connsiteX0" fmla="*/ 0 w 541849"/>
                <a:gd name="connsiteY0" fmla="*/ 0 h 1751874"/>
                <a:gd name="connsiteX1" fmla="*/ 0 w 541849"/>
                <a:gd name="connsiteY1" fmla="*/ 919195 h 1751874"/>
                <a:gd name="connsiteX2" fmla="*/ 0 w 541849"/>
                <a:gd name="connsiteY2" fmla="*/ 1751874 h 1751874"/>
                <a:gd name="connsiteX3" fmla="*/ 541850 w 541849"/>
                <a:gd name="connsiteY3" fmla="*/ 1751874 h 1751874"/>
                <a:gd name="connsiteX4" fmla="*/ 541850 w 541849"/>
                <a:gd name="connsiteY4" fmla="*/ 0 h 1751874"/>
                <a:gd name="connsiteX5" fmla="*/ 0 w 541849"/>
                <a:gd name="connsiteY5" fmla="*/ 0 h 17518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41849" h="1751874">
                  <a:moveTo>
                    <a:pt x="0" y="0"/>
                  </a:moveTo>
                  <a:lnTo>
                    <a:pt x="0" y="919195"/>
                  </a:lnTo>
                  <a:lnTo>
                    <a:pt x="0" y="1751874"/>
                  </a:lnTo>
                  <a:lnTo>
                    <a:pt x="541850" y="1751874"/>
                  </a:lnTo>
                  <a:lnTo>
                    <a:pt x="54185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6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98396A27-49EC-F348-860F-8E26802DC608}"/>
                </a:ext>
              </a:extLst>
            </p:cNvPr>
            <p:cNvSpPr/>
            <p:nvPr/>
          </p:nvSpPr>
          <p:spPr>
            <a:xfrm>
              <a:off x="7627349" y="1874158"/>
              <a:ext cx="4033867" cy="493467"/>
            </a:xfrm>
            <a:custGeom>
              <a:avLst/>
              <a:gdLst>
                <a:gd name="connsiteX0" fmla="*/ 0 w 4033867"/>
                <a:gd name="connsiteY0" fmla="*/ 493468 h 493467"/>
                <a:gd name="connsiteX1" fmla="*/ 2016934 w 4033867"/>
                <a:gd name="connsiteY1" fmla="*/ 493468 h 493467"/>
                <a:gd name="connsiteX2" fmla="*/ 4033868 w 4033867"/>
                <a:gd name="connsiteY2" fmla="*/ 493468 h 493467"/>
                <a:gd name="connsiteX3" fmla="*/ 4033868 w 4033867"/>
                <a:gd name="connsiteY3" fmla="*/ 0 h 493467"/>
                <a:gd name="connsiteX4" fmla="*/ 0 w 4033867"/>
                <a:gd name="connsiteY4" fmla="*/ 0 h 493467"/>
                <a:gd name="connsiteX5" fmla="*/ 0 w 4033867"/>
                <a:gd name="connsiteY5" fmla="*/ 493468 h 493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033867" h="493467">
                  <a:moveTo>
                    <a:pt x="0" y="493468"/>
                  </a:moveTo>
                  <a:lnTo>
                    <a:pt x="2016934" y="493468"/>
                  </a:lnTo>
                  <a:lnTo>
                    <a:pt x="4033868" y="493468"/>
                  </a:lnTo>
                  <a:lnTo>
                    <a:pt x="4033868" y="0"/>
                  </a:lnTo>
                  <a:lnTo>
                    <a:pt x="0" y="0"/>
                  </a:lnTo>
                  <a:lnTo>
                    <a:pt x="0" y="493468"/>
                  </a:lnTo>
                  <a:close/>
                </a:path>
              </a:pathLst>
            </a:custGeom>
            <a:grpFill/>
            <a:ln w="126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9ACD75FE-FCEC-BF4D-91B4-4520B4DB5F1E}"/>
                </a:ext>
              </a:extLst>
            </p:cNvPr>
            <p:cNvSpPr/>
            <p:nvPr/>
          </p:nvSpPr>
          <p:spPr>
            <a:xfrm>
              <a:off x="7627349" y="524289"/>
              <a:ext cx="4033867" cy="1181785"/>
            </a:xfrm>
            <a:custGeom>
              <a:avLst/>
              <a:gdLst>
                <a:gd name="connsiteX0" fmla="*/ 2016934 w 4033867"/>
                <a:gd name="connsiteY0" fmla="*/ 0 h 1181785"/>
                <a:gd name="connsiteX1" fmla="*/ 0 w 4033867"/>
                <a:gd name="connsiteY1" fmla="*/ 672207 h 1181785"/>
                <a:gd name="connsiteX2" fmla="*/ 0 w 4033867"/>
                <a:gd name="connsiteY2" fmla="*/ 1181786 h 1181785"/>
                <a:gd name="connsiteX3" fmla="*/ 2016934 w 4033867"/>
                <a:gd name="connsiteY3" fmla="*/ 509579 h 1181785"/>
                <a:gd name="connsiteX4" fmla="*/ 4033868 w 4033867"/>
                <a:gd name="connsiteY4" fmla="*/ 1181786 h 1181785"/>
                <a:gd name="connsiteX5" fmla="*/ 4033868 w 4033867"/>
                <a:gd name="connsiteY5" fmla="*/ 672207 h 1181785"/>
                <a:gd name="connsiteX6" fmla="*/ 2016934 w 4033867"/>
                <a:gd name="connsiteY6" fmla="*/ 0 h 11817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033867" h="1181785">
                  <a:moveTo>
                    <a:pt x="2016934" y="0"/>
                  </a:moveTo>
                  <a:lnTo>
                    <a:pt x="0" y="672207"/>
                  </a:lnTo>
                  <a:lnTo>
                    <a:pt x="0" y="1181786"/>
                  </a:lnTo>
                  <a:lnTo>
                    <a:pt x="2016934" y="509579"/>
                  </a:lnTo>
                  <a:lnTo>
                    <a:pt x="4033868" y="1181786"/>
                  </a:lnTo>
                  <a:lnTo>
                    <a:pt x="4033868" y="672207"/>
                  </a:lnTo>
                  <a:lnTo>
                    <a:pt x="2016934" y="0"/>
                  </a:lnTo>
                  <a:close/>
                </a:path>
              </a:pathLst>
            </a:custGeom>
            <a:grpFill/>
            <a:ln w="126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8FC8E4B5-0CBF-864B-9110-D197114B5BD8}"/>
                </a:ext>
              </a:extLst>
            </p:cNvPr>
            <p:cNvSpPr/>
            <p:nvPr/>
          </p:nvSpPr>
          <p:spPr>
            <a:xfrm>
              <a:off x="7627349" y="4408604"/>
              <a:ext cx="4034375" cy="1071548"/>
            </a:xfrm>
            <a:custGeom>
              <a:avLst/>
              <a:gdLst>
                <a:gd name="connsiteX0" fmla="*/ 4034375 w 4034375"/>
                <a:gd name="connsiteY0" fmla="*/ 0 h 1071548"/>
                <a:gd name="connsiteX1" fmla="*/ 2540261 w 4034375"/>
                <a:gd name="connsiteY1" fmla="*/ 366993 h 1071548"/>
                <a:gd name="connsiteX2" fmla="*/ 1493988 w 4034375"/>
                <a:gd name="connsiteY2" fmla="*/ 366993 h 1071548"/>
                <a:gd name="connsiteX3" fmla="*/ 0 w 4034375"/>
                <a:gd name="connsiteY3" fmla="*/ 567298 h 1071548"/>
                <a:gd name="connsiteX4" fmla="*/ 0 w 4034375"/>
                <a:gd name="connsiteY4" fmla="*/ 1071548 h 1071548"/>
                <a:gd name="connsiteX5" fmla="*/ 1493988 w 4034375"/>
                <a:gd name="connsiteY5" fmla="*/ 871116 h 1071548"/>
                <a:gd name="connsiteX6" fmla="*/ 2539753 w 4034375"/>
                <a:gd name="connsiteY6" fmla="*/ 871116 h 1071548"/>
                <a:gd name="connsiteX7" fmla="*/ 4033868 w 4034375"/>
                <a:gd name="connsiteY7" fmla="*/ 504124 h 10715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034375" h="1071548">
                  <a:moveTo>
                    <a:pt x="4034375" y="0"/>
                  </a:moveTo>
                  <a:cubicBezTo>
                    <a:pt x="4023591" y="29557"/>
                    <a:pt x="3828089" y="366993"/>
                    <a:pt x="2540261" y="366993"/>
                  </a:cubicBezTo>
                  <a:lnTo>
                    <a:pt x="1493988" y="366993"/>
                  </a:lnTo>
                  <a:cubicBezTo>
                    <a:pt x="173174" y="377141"/>
                    <a:pt x="25373" y="549031"/>
                    <a:pt x="0" y="567298"/>
                  </a:cubicBezTo>
                  <a:lnTo>
                    <a:pt x="0" y="1071548"/>
                  </a:lnTo>
                  <a:cubicBezTo>
                    <a:pt x="25373" y="1053154"/>
                    <a:pt x="173174" y="881265"/>
                    <a:pt x="1493988" y="871116"/>
                  </a:cubicBezTo>
                  <a:lnTo>
                    <a:pt x="2539753" y="871116"/>
                  </a:lnTo>
                  <a:cubicBezTo>
                    <a:pt x="3827582" y="871116"/>
                    <a:pt x="4023084" y="533808"/>
                    <a:pt x="4033868" y="504124"/>
                  </a:cubicBezTo>
                  <a:close/>
                </a:path>
              </a:pathLst>
            </a:custGeom>
            <a:grpFill/>
            <a:ln w="126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9DFD3E64-0D9B-8344-AE26-7E6565667679}"/>
                </a:ext>
              </a:extLst>
            </p:cNvPr>
            <p:cNvSpPr/>
            <p:nvPr/>
          </p:nvSpPr>
          <p:spPr>
            <a:xfrm>
              <a:off x="7627349" y="5248894"/>
              <a:ext cx="4034375" cy="1071548"/>
            </a:xfrm>
            <a:custGeom>
              <a:avLst/>
              <a:gdLst>
                <a:gd name="connsiteX0" fmla="*/ 4034375 w 4034375"/>
                <a:gd name="connsiteY0" fmla="*/ 0 h 1071548"/>
                <a:gd name="connsiteX1" fmla="*/ 2540261 w 4034375"/>
                <a:gd name="connsiteY1" fmla="*/ 366993 h 1071548"/>
                <a:gd name="connsiteX2" fmla="*/ 1493988 w 4034375"/>
                <a:gd name="connsiteY2" fmla="*/ 366993 h 1071548"/>
                <a:gd name="connsiteX3" fmla="*/ 0 w 4034375"/>
                <a:gd name="connsiteY3" fmla="*/ 567298 h 1071548"/>
                <a:gd name="connsiteX4" fmla="*/ 0 w 4034375"/>
                <a:gd name="connsiteY4" fmla="*/ 1071548 h 1071548"/>
                <a:gd name="connsiteX5" fmla="*/ 1493988 w 4034375"/>
                <a:gd name="connsiteY5" fmla="*/ 871243 h 1071548"/>
                <a:gd name="connsiteX6" fmla="*/ 2539753 w 4034375"/>
                <a:gd name="connsiteY6" fmla="*/ 871243 h 1071548"/>
                <a:gd name="connsiteX7" fmla="*/ 4033868 w 4034375"/>
                <a:gd name="connsiteY7" fmla="*/ 504124 h 10715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034375" h="1071548">
                  <a:moveTo>
                    <a:pt x="4034375" y="0"/>
                  </a:moveTo>
                  <a:cubicBezTo>
                    <a:pt x="4023591" y="29684"/>
                    <a:pt x="3828089" y="366993"/>
                    <a:pt x="2540261" y="366993"/>
                  </a:cubicBezTo>
                  <a:lnTo>
                    <a:pt x="1493988" y="366993"/>
                  </a:lnTo>
                  <a:cubicBezTo>
                    <a:pt x="173174" y="377142"/>
                    <a:pt x="25373" y="549031"/>
                    <a:pt x="0" y="567298"/>
                  </a:cubicBezTo>
                  <a:lnTo>
                    <a:pt x="0" y="1071548"/>
                  </a:lnTo>
                  <a:cubicBezTo>
                    <a:pt x="25373" y="1053154"/>
                    <a:pt x="173174" y="881265"/>
                    <a:pt x="1493988" y="871243"/>
                  </a:cubicBezTo>
                  <a:lnTo>
                    <a:pt x="2539753" y="871243"/>
                  </a:lnTo>
                  <a:cubicBezTo>
                    <a:pt x="3827582" y="871243"/>
                    <a:pt x="4023084" y="533808"/>
                    <a:pt x="4033868" y="504124"/>
                  </a:cubicBezTo>
                  <a:close/>
                </a:path>
              </a:pathLst>
            </a:custGeom>
            <a:grpFill/>
            <a:ln w="126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9A52CD8B-2E97-4342-8DBF-61223C03F534}"/>
                </a:ext>
              </a:extLst>
            </p:cNvPr>
            <p:cNvSpPr/>
            <p:nvPr/>
          </p:nvSpPr>
          <p:spPr>
            <a:xfrm>
              <a:off x="11119366" y="2695674"/>
              <a:ext cx="541849" cy="1661807"/>
            </a:xfrm>
            <a:custGeom>
              <a:avLst/>
              <a:gdLst>
                <a:gd name="connsiteX0" fmla="*/ 0 w 541849"/>
                <a:gd name="connsiteY0" fmla="*/ 0 h 1661807"/>
                <a:gd name="connsiteX1" fmla="*/ 0 w 541849"/>
                <a:gd name="connsiteY1" fmla="*/ 1661807 h 1661807"/>
                <a:gd name="connsiteX2" fmla="*/ 541849 w 541849"/>
                <a:gd name="connsiteY2" fmla="*/ 1382725 h 1661807"/>
                <a:gd name="connsiteX3" fmla="*/ 541849 w 541849"/>
                <a:gd name="connsiteY3" fmla="*/ 0 h 1661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41849" h="1661807">
                  <a:moveTo>
                    <a:pt x="0" y="0"/>
                  </a:moveTo>
                  <a:lnTo>
                    <a:pt x="0" y="1661807"/>
                  </a:lnTo>
                  <a:cubicBezTo>
                    <a:pt x="444035" y="1559688"/>
                    <a:pt x="534618" y="1402261"/>
                    <a:pt x="541849" y="1382725"/>
                  </a:cubicBezTo>
                  <a:lnTo>
                    <a:pt x="541849" y="0"/>
                  </a:lnTo>
                  <a:close/>
                </a:path>
              </a:pathLst>
            </a:custGeom>
            <a:grpFill/>
            <a:ln w="126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CB71193-550B-4245-9C3C-F188194A2AA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0080" y="1892808"/>
            <a:ext cx="7315200" cy="2852737"/>
          </a:xfrm>
        </p:spPr>
        <p:txBody>
          <a:bodyPr anchor="ctr"/>
          <a:lstStyle>
            <a:lvl1pPr>
              <a:defRPr sz="54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divider</a:t>
            </a:r>
          </a:p>
        </p:txBody>
      </p:sp>
    </p:spTree>
    <p:extLst>
      <p:ext uri="{BB962C8B-B14F-4D97-AF65-F5344CB8AC3E}">
        <p14:creationId xmlns:p14="http://schemas.microsoft.com/office/powerpoint/2010/main" val="42322384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>
            <a:extLst>
              <a:ext uri="{FF2B5EF4-FFF2-40B4-BE49-F238E27FC236}">
                <a16:creationId xmlns:a16="http://schemas.microsoft.com/office/drawing/2014/main" id="{332587A6-FADF-CA4B-92D7-011DFD3E1ECF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7772400" imgH="10058400" progId="TCLayout.ActiveDocument.1">
                  <p:embed/>
                </p:oleObj>
              </mc:Choice>
              <mc:Fallback>
                <p:oleObj name="think-cell Slide" r:id="rId3" imgW="7772400" imgH="10058400" progId="TCLayout.ActiveDocument.1">
                  <p:embed/>
                  <p:pic>
                    <p:nvPicPr>
                      <p:cNvPr id="5" name="Object 4" hidden="1">
                        <a:extLst>
                          <a:ext uri="{FF2B5EF4-FFF2-40B4-BE49-F238E27FC236}">
                            <a16:creationId xmlns:a16="http://schemas.microsoft.com/office/drawing/2014/main" id="{332587A6-FADF-CA4B-92D7-011DFD3E1EC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A4336F34-49E0-4A7C-A020-3CF62B0F86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6FCD3D-BE75-4AB7-AF91-4934F3ADAA50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4pPr marL="917575" indent="-233363">
              <a:buFont typeface="Wingdings" pitchFamily="2" charset="2"/>
              <a:buChar char="§"/>
              <a:defRPr/>
            </a:lvl4pPr>
            <a:lvl5pPr marL="1146175" indent="-234950">
              <a:buSzPct val="90000"/>
              <a:buFont typeface="System Font Regular"/>
              <a:buChar char="–"/>
              <a:defRPr/>
            </a:lvl5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7898C508-098E-8641-956A-DD8F7B008BD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39759" y="5838568"/>
            <a:ext cx="7058029" cy="274981"/>
          </a:xfrm>
        </p:spPr>
        <p:txBody>
          <a:bodyPr anchor="b"/>
          <a:lstStyle>
            <a:lvl1pPr>
              <a:defRPr sz="800">
                <a:solidFill>
                  <a:schemeClr val="tx1"/>
                </a:solidFill>
              </a:defRPr>
            </a:lvl1pPr>
            <a:lvl2pPr marL="4763" indent="0">
              <a:buNone/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add a footnote for this page or delete placeholder if not in use</a:t>
            </a:r>
          </a:p>
        </p:txBody>
      </p:sp>
    </p:spTree>
    <p:extLst>
      <p:ext uri="{BB962C8B-B14F-4D97-AF65-F5344CB8AC3E}">
        <p14:creationId xmlns:p14="http://schemas.microsoft.com/office/powerpoint/2010/main" val="122740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>
            <a:extLst>
              <a:ext uri="{FF2B5EF4-FFF2-40B4-BE49-F238E27FC236}">
                <a16:creationId xmlns:a16="http://schemas.microsoft.com/office/drawing/2014/main" id="{332587A6-FADF-CA4B-92D7-011DFD3E1ECF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857038429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7772400" imgH="10058400" progId="TCLayout.ActiveDocument.1">
                  <p:embed/>
                </p:oleObj>
              </mc:Choice>
              <mc:Fallback>
                <p:oleObj name="think-cell Slide" r:id="rId3" imgW="7772400" imgH="10058400" progId="TCLayout.ActiveDocument.1">
                  <p:embed/>
                  <p:pic>
                    <p:nvPicPr>
                      <p:cNvPr id="5" name="Object 4" hidden="1">
                        <a:extLst>
                          <a:ext uri="{FF2B5EF4-FFF2-40B4-BE49-F238E27FC236}">
                            <a16:creationId xmlns:a16="http://schemas.microsoft.com/office/drawing/2014/main" id="{332587A6-FADF-CA4B-92D7-011DFD3E1EC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A4336F34-49E0-4A7C-A020-3CF62B0F86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6FCD3D-BE75-4AB7-AF91-4934F3ADAA50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4pPr marL="917575" indent="-233363">
              <a:buFont typeface="Wingdings" pitchFamily="2" charset="2"/>
              <a:buChar char="§"/>
              <a:defRPr/>
            </a:lvl4pPr>
            <a:lvl5pPr marL="1146175" indent="-234950">
              <a:buSzPct val="90000"/>
              <a:buFont typeface="System Font Regular"/>
              <a:buChar char="–"/>
              <a:defRPr/>
            </a:lvl5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7898C508-098E-8641-956A-DD8F7B008BD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39759" y="5838568"/>
            <a:ext cx="7058029" cy="274981"/>
          </a:xfrm>
        </p:spPr>
        <p:txBody>
          <a:bodyPr anchor="b"/>
          <a:lstStyle>
            <a:lvl1pPr>
              <a:defRPr sz="800">
                <a:solidFill>
                  <a:schemeClr val="tx1"/>
                </a:solidFill>
              </a:defRPr>
            </a:lvl1pPr>
            <a:lvl2pPr marL="4763" indent="0">
              <a:buNone/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add a footnote for this page or delete placeholder if not in use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9F9743-0A9D-2345-B04A-C049C5CEE76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33389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701FD0-309B-417B-AFE3-453F65B268F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06424" y="2119184"/>
            <a:ext cx="9522781" cy="1680909"/>
          </a:xfrm>
        </p:spPr>
        <p:txBody>
          <a:bodyPr anchor="b"/>
          <a:lstStyle>
            <a:lvl1pPr algn="l">
              <a:defRPr sz="60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6F3B83-EC52-4BE0-805E-877A8F72778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06424" y="3884582"/>
            <a:ext cx="9522781" cy="73722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z="2400"/>
              <a:t>Presenter or subtitle goes here</a:t>
            </a:r>
            <a:endParaRPr lang="en-US"/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65779997-ADCC-AF4F-8684-E7F8EE197ED7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106424" y="6316193"/>
            <a:ext cx="1832218" cy="243349"/>
          </a:xfrm>
        </p:spPr>
        <p:txBody>
          <a:bodyPr/>
          <a:lstStyle>
            <a:lvl1pPr marL="0" indent="0" algn="l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Month, year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1345AA3-D8B8-E441-B56F-BDC684E64F94}"/>
              </a:ext>
            </a:extLst>
          </p:cNvPr>
          <p:cNvSpPr/>
          <p:nvPr userDrawn="1"/>
        </p:nvSpPr>
        <p:spPr>
          <a:xfrm>
            <a:off x="0" y="0"/>
            <a:ext cx="374904" cy="6858000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AB3647D-36F5-A945-9612-7CA07EEF3DE4}"/>
              </a:ext>
            </a:extLst>
          </p:cNvPr>
          <p:cNvSpPr/>
          <p:nvPr userDrawn="1"/>
        </p:nvSpPr>
        <p:spPr>
          <a:xfrm>
            <a:off x="11817096" y="0"/>
            <a:ext cx="374904" cy="6858000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49646694-D772-4B64-AEA6-8FDD5E63434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06424" y="635936"/>
            <a:ext cx="3177723" cy="438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69771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80FAEEE5-876C-6440-680B-A9E9C66D3F9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60" imgH="360" progId="TCLayout.ActiveDocument.1">
                  <p:embed/>
                </p:oleObj>
              </mc:Choice>
              <mc:Fallback>
                <p:oleObj name="think-cell Slide" r:id="rId3" imgW="360" imgH="360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80FAEEE5-876C-6440-680B-A9E9C66D3F9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 vert="horz"/>
          <a:lstStyle>
            <a:lvl1pPr rtl="0"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"/>
          <p:cNvSpPr>
            <a:spLocks noGrp="1"/>
          </p:cNvSpPr>
          <p:nvPr>
            <p:ph idx="11"/>
          </p:nvPr>
        </p:nvSpPr>
        <p:spPr/>
        <p:txBody>
          <a:bodyPr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298538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80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 with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hink-cell data - do not delete" hidden="1">
            <a:extLst>
              <a:ext uri="{FF2B5EF4-FFF2-40B4-BE49-F238E27FC236}">
                <a16:creationId xmlns:a16="http://schemas.microsoft.com/office/drawing/2014/main" id="{649EDBFE-0B66-FC5B-B1EC-5C89D4754F79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54" imgH="456" progId="TCLayout.ActiveDocument.1">
                  <p:embed/>
                </p:oleObj>
              </mc:Choice>
              <mc:Fallback>
                <p:oleObj name="think-cell Slide" r:id="rId3" imgW="454" imgH="456" progId="TCLayout.ActiveDocument.1">
                  <p:embed/>
                  <p:pic>
                    <p:nvPicPr>
                      <p:cNvPr id="6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649EDBFE-0B66-FC5B-B1EC-5C89D4754F7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 vert="horz"/>
          <a:lstStyle>
            <a:lvl1pPr rtl="0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Heading"/>
          <p:cNvSpPr>
            <a:spLocks noGrp="1"/>
          </p:cNvSpPr>
          <p:nvPr>
            <p:ph type="body" idx="10" hasCustomPrompt="1"/>
          </p:nvPr>
        </p:nvSpPr>
        <p:spPr>
          <a:xfrm>
            <a:off x="457200" y="1399032"/>
            <a:ext cx="11277600" cy="429768"/>
          </a:xfrm>
        </p:spPr>
        <p:txBody>
          <a:bodyPr/>
          <a:lstStyle>
            <a:lvl1pPr marL="0" indent="0" rtl="0">
              <a:spcBef>
                <a:spcPts val="0"/>
              </a:spcBef>
              <a:buFont typeface="Arial" panose="020B0604020202020204" pitchFamily="34" charset="0"/>
              <a:buChar char="​"/>
              <a:defRPr sz="1400" b="1">
                <a:solidFill>
                  <a:schemeClr val="accent2"/>
                </a:solidFill>
              </a:defRPr>
            </a:lvl1pPr>
            <a:lvl2pPr marL="0" indent="0" rtl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accent2"/>
                </a:solidFill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5pPr>
            <a:lvl6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6pPr>
            <a:lvl7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7pPr>
            <a:lvl8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8pPr>
            <a:lvl9pPr marL="0" indent="0">
              <a:spcBef>
                <a:spcPts val="0"/>
              </a:spcBef>
              <a:buFont typeface="Arial" panose="020B0604020202020204" pitchFamily="34" charset="0"/>
              <a:buChar char="​"/>
              <a:defRPr sz="1400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Heading 14 pt</a:t>
            </a:r>
          </a:p>
          <a:p>
            <a:pPr lvl="1"/>
            <a:r>
              <a:rPr lang="en-US"/>
              <a:t>Subheading 14 pt</a:t>
            </a:r>
          </a:p>
        </p:txBody>
      </p:sp>
      <p:sp>
        <p:nvSpPr>
          <p:cNvPr id="4" name="Content"/>
          <p:cNvSpPr>
            <a:spLocks noGrp="1"/>
          </p:cNvSpPr>
          <p:nvPr>
            <p:ph idx="11"/>
          </p:nvPr>
        </p:nvSpPr>
        <p:spPr>
          <a:xfrm>
            <a:off x="457200" y="1883664"/>
            <a:ext cx="11277600" cy="4517136"/>
          </a:xfrm>
        </p:spPr>
        <p:txBody>
          <a:bodyPr/>
          <a:lstStyle>
            <a:lvl1pPr rtl="0">
              <a:defRPr sz="1400"/>
            </a:lvl1pPr>
            <a:lvl2pPr rtl="0">
              <a:defRPr sz="1400"/>
            </a:lvl2pPr>
            <a:lvl3pPr rtl="0">
              <a:defRPr sz="1400"/>
            </a:lvl3pPr>
            <a:lvl4pPr rtl="0">
              <a:defRPr sz="1400"/>
            </a:lvl4pPr>
            <a:lvl5pPr rtl="0"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527910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orient="horz" pos="880">
          <p15:clr>
            <a:srgbClr val="FBAE40"/>
          </p15:clr>
        </p15:guide>
        <p15:guide id="6" orient="horz" pos="1184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wo content o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C4BC3F-D36A-4333-B1D9-A713B6650EE6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40079" y="1719072"/>
            <a:ext cx="7052310" cy="402336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E195327D-A4B7-F745-A0BE-0958545B2B09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8343900" y="1719072"/>
            <a:ext cx="3200400" cy="402336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ECBECED5-E724-994C-A697-E6EB072DB61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title</a:t>
            </a:r>
          </a:p>
        </p:txBody>
      </p:sp>
      <p:sp>
        <p:nvSpPr>
          <p:cNvPr id="6" name="Text Placeholder 11">
            <a:extLst>
              <a:ext uri="{FF2B5EF4-FFF2-40B4-BE49-F238E27FC236}">
                <a16:creationId xmlns:a16="http://schemas.microsoft.com/office/drawing/2014/main" id="{492594FB-1602-454E-A30E-06B1DBF3544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39759" y="5838568"/>
            <a:ext cx="7058029" cy="274981"/>
          </a:xfrm>
        </p:spPr>
        <p:txBody>
          <a:bodyPr anchor="b"/>
          <a:lstStyle>
            <a:lvl1pPr>
              <a:defRPr sz="800">
                <a:solidFill>
                  <a:schemeClr val="tx1"/>
                </a:solidFill>
              </a:defRPr>
            </a:lvl1pPr>
            <a:lvl2pPr marL="4763" indent="0">
              <a:buNone/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add a footnote for this page or delete placeholder if not in use</a:t>
            </a:r>
          </a:p>
        </p:txBody>
      </p:sp>
    </p:spTree>
    <p:extLst>
      <p:ext uri="{BB962C8B-B14F-4D97-AF65-F5344CB8AC3E}">
        <p14:creationId xmlns:p14="http://schemas.microsoft.com/office/powerpoint/2010/main" val="24121665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97">
          <p15:clr>
            <a:srgbClr val="FBAE40"/>
          </p15:clr>
        </p15:guide>
        <p15:guide id="3" pos="2421">
          <p15:clr>
            <a:srgbClr val="FBAE40"/>
          </p15:clr>
        </p15:guide>
        <p15:guide id="4" pos="2829">
          <p15:clr>
            <a:srgbClr val="FBAE40"/>
          </p15:clr>
        </p15:guide>
        <p15:guide id="5" pos="4849">
          <p15:clr>
            <a:srgbClr val="FBAE40"/>
          </p15:clr>
        </p15:guide>
        <p15:guide id="6" pos="5258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: Health plan_Gradient 1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7447020-C252-F992-D973-282FB38EE4A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56308" y="317201"/>
            <a:ext cx="11652155" cy="6264351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536F5345-3FD0-980C-C03F-466D0A010AE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9738" y="2119184"/>
            <a:ext cx="9522781" cy="1680909"/>
          </a:xfrm>
        </p:spPr>
        <p:txBody>
          <a:bodyPr anchor="b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7C490F48-AD40-BE88-23C5-5615EE9B515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9738" y="3884582"/>
            <a:ext cx="9522781" cy="73722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z="2400"/>
              <a:t>Presenter or subtitle goes here</a:t>
            </a:r>
            <a:endParaRPr lang="en-US"/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C832DF1D-BFDC-42F6-770E-7C940D38959E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629738" y="5950433"/>
            <a:ext cx="1832218" cy="243349"/>
          </a:xfrm>
        </p:spPr>
        <p:txBody>
          <a:bodyPr/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Month, year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07446FD9-F82F-C774-CAE1-713570B3414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843683" y="5996428"/>
            <a:ext cx="7707596" cy="1538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Mass General Brigham Health Plan   |   Confidential—do not copy or distribute</a:t>
            </a:r>
          </a:p>
        </p:txBody>
      </p:sp>
      <p:pic>
        <p:nvPicPr>
          <p:cNvPr id="14" name="Picture 13" descr="A blue and black logo&#10;&#10;AI-generated content may be incorrect.">
            <a:extLst>
              <a:ext uri="{FF2B5EF4-FFF2-40B4-BE49-F238E27FC236}">
                <a16:creationId xmlns:a16="http://schemas.microsoft.com/office/drawing/2014/main" id="{0105A4B0-1272-A12F-E042-13A580806B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344465" y="2309401"/>
            <a:ext cx="2956478" cy="3641032"/>
          </a:xfrm>
          <a:prstGeom prst="rect">
            <a:avLst/>
          </a:prstGeom>
        </p:spPr>
      </p:pic>
      <p:pic>
        <p:nvPicPr>
          <p:cNvPr id="8" name="Picture 7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90D15154-0D02-887F-A34C-83F4DF774391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97084" y="742939"/>
            <a:ext cx="3246592" cy="452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04188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7C3BE6-2E2A-4A2D-A3F5-C50D273712DB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40079" y="2029842"/>
            <a:ext cx="5184648" cy="3715321"/>
          </a:xfrm>
        </p:spPr>
        <p:txBody>
          <a:bodyPr/>
          <a:lstStyle/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75C9D9-E2F8-49F1-974F-B06A783A1E17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40079" y="1719072"/>
            <a:ext cx="5184648" cy="310771"/>
          </a:xfrm>
        </p:spPr>
        <p:txBody>
          <a:bodyPr anchor="t"/>
          <a:lstStyle>
            <a:lvl1pPr marL="0" indent="0">
              <a:buNone/>
              <a:defRPr sz="2000" b="1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Optional headline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B17A10F-FA16-489F-B6F5-AF30FC09B40C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361112" y="1719072"/>
            <a:ext cx="5183188" cy="310770"/>
          </a:xfrm>
        </p:spPr>
        <p:txBody>
          <a:bodyPr anchor="t"/>
          <a:lstStyle>
            <a:lvl1pPr marL="0" indent="0">
              <a:buNone/>
              <a:defRPr sz="2000" b="1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Optional headline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28EC26D-D076-400E-AA91-3DB2533CB7BA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361112" y="2029842"/>
            <a:ext cx="5183188" cy="3715321"/>
          </a:xfrm>
        </p:spPr>
        <p:txBody>
          <a:bodyPr/>
          <a:lstStyle/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ECB684-FDD4-594C-98A0-429D85877AE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title</a:t>
            </a:r>
          </a:p>
        </p:txBody>
      </p:sp>
      <p:sp>
        <p:nvSpPr>
          <p:cNvPr id="9" name="Text Placeholder 11">
            <a:extLst>
              <a:ext uri="{FF2B5EF4-FFF2-40B4-BE49-F238E27FC236}">
                <a16:creationId xmlns:a16="http://schemas.microsoft.com/office/drawing/2014/main" id="{B608995E-8074-C54D-B812-031E33AAB35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39759" y="5838568"/>
            <a:ext cx="7058029" cy="274981"/>
          </a:xfrm>
        </p:spPr>
        <p:txBody>
          <a:bodyPr anchor="b"/>
          <a:lstStyle>
            <a:lvl1pPr>
              <a:defRPr sz="800">
                <a:solidFill>
                  <a:schemeClr val="tx1"/>
                </a:solidFill>
              </a:defRPr>
            </a:lvl1pPr>
            <a:lvl2pPr marL="4763" indent="0">
              <a:buNone/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add a footnote for this page or delete placeholder if not in use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A610992-4247-0644-B81C-8D5480478CA0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7555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401">
          <p15:clr>
            <a:srgbClr val="FBAE40"/>
          </p15:clr>
        </p15:guide>
        <p15:guide id="3" pos="7274">
          <p15:clr>
            <a:srgbClr val="FBAE40"/>
          </p15:clr>
        </p15:guide>
        <p15:guide id="5" pos="3997">
          <p15:clr>
            <a:srgbClr val="FBAE40"/>
          </p15:clr>
        </p15:guide>
        <p15:guide id="6" pos="3678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C4BC3F-D36A-4333-B1D9-A713B6650EE6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40080" y="1719072"/>
            <a:ext cx="5184648" cy="4023360"/>
          </a:xfrm>
        </p:spPr>
        <p:txBody>
          <a:bodyPr/>
          <a:lstStyle/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283BAA-2DD0-4F73-A72D-9AF490563F45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362700" y="1719072"/>
            <a:ext cx="5184648" cy="4023360"/>
          </a:xfrm>
        </p:spPr>
        <p:txBody>
          <a:bodyPr/>
          <a:lstStyle/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03718913-5E8E-2E44-862B-D47884C2F90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title</a:t>
            </a:r>
          </a:p>
        </p:txBody>
      </p:sp>
      <p:sp>
        <p:nvSpPr>
          <p:cNvPr id="7" name="Text Placeholder 11">
            <a:extLst>
              <a:ext uri="{FF2B5EF4-FFF2-40B4-BE49-F238E27FC236}">
                <a16:creationId xmlns:a16="http://schemas.microsoft.com/office/drawing/2014/main" id="{32BC4998-B6F1-DA42-B41F-97DBCEF7205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39759" y="5838568"/>
            <a:ext cx="7058029" cy="274981"/>
          </a:xfrm>
        </p:spPr>
        <p:txBody>
          <a:bodyPr anchor="b"/>
          <a:lstStyle>
            <a:lvl1pPr>
              <a:defRPr sz="800">
                <a:solidFill>
                  <a:schemeClr val="tx1"/>
                </a:solidFill>
              </a:defRPr>
            </a:lvl1pPr>
            <a:lvl2pPr marL="4763" indent="0">
              <a:buNone/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add a footnote for this page or delete placeholder if not in use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EBE4E73-5259-334F-AE3B-9FF8EABC023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2106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674">
          <p15:clr>
            <a:srgbClr val="FBAE40"/>
          </p15:clr>
        </p15:guide>
        <p15:guide id="3" pos="400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C4BC3F-D36A-4333-B1D9-A713B6650EE6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40079" y="1719072"/>
            <a:ext cx="3200400" cy="402336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283BAA-2DD0-4F73-A72D-9AF490563F45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4491989" y="1719072"/>
            <a:ext cx="3200400" cy="402336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E195327D-A4B7-F745-A0BE-0958545B2B09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8343900" y="1719072"/>
            <a:ext cx="3200400" cy="402336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ECBECED5-E724-994C-A697-E6EB072DB61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title</a:t>
            </a:r>
          </a:p>
        </p:txBody>
      </p:sp>
      <p:sp>
        <p:nvSpPr>
          <p:cNvPr id="6" name="Text Placeholder 11">
            <a:extLst>
              <a:ext uri="{FF2B5EF4-FFF2-40B4-BE49-F238E27FC236}">
                <a16:creationId xmlns:a16="http://schemas.microsoft.com/office/drawing/2014/main" id="{492594FB-1602-454E-A30E-06B1DBF3544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39759" y="5838568"/>
            <a:ext cx="7058029" cy="274981"/>
          </a:xfrm>
        </p:spPr>
        <p:txBody>
          <a:bodyPr anchor="b"/>
          <a:lstStyle>
            <a:lvl1pPr>
              <a:defRPr sz="800">
                <a:solidFill>
                  <a:schemeClr val="tx1"/>
                </a:solidFill>
              </a:defRPr>
            </a:lvl1pPr>
            <a:lvl2pPr marL="4763" indent="0">
              <a:buNone/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add a footnote for this page or delete placeholder if not in use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B01DFA6-8F9A-4F40-94EB-5AC4A5BBC72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145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97">
          <p15:clr>
            <a:srgbClr val="FBAE40"/>
          </p15:clr>
        </p15:guide>
        <p15:guide id="3" pos="2421">
          <p15:clr>
            <a:srgbClr val="FBAE40"/>
          </p15:clr>
        </p15:guide>
        <p15:guide id="4" pos="2829">
          <p15:clr>
            <a:srgbClr val="FBAE40"/>
          </p15:clr>
        </p15:guide>
        <p15:guide id="5" pos="4849">
          <p15:clr>
            <a:srgbClr val="FBAE40"/>
          </p15:clr>
        </p15:guide>
        <p15:guide id="6" pos="5258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 o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C4BC3F-D36A-4333-B1D9-A713B6650EE6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40079" y="1719072"/>
            <a:ext cx="7052310" cy="402336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E195327D-A4B7-F745-A0BE-0958545B2B09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8343900" y="1719072"/>
            <a:ext cx="3200400" cy="402336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ECBECED5-E724-994C-A697-E6EB072DB61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title</a:t>
            </a:r>
          </a:p>
        </p:txBody>
      </p:sp>
      <p:sp>
        <p:nvSpPr>
          <p:cNvPr id="6" name="Text Placeholder 11">
            <a:extLst>
              <a:ext uri="{FF2B5EF4-FFF2-40B4-BE49-F238E27FC236}">
                <a16:creationId xmlns:a16="http://schemas.microsoft.com/office/drawing/2014/main" id="{492594FB-1602-454E-A30E-06B1DBF3544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39759" y="5838568"/>
            <a:ext cx="7058029" cy="274981"/>
          </a:xfrm>
        </p:spPr>
        <p:txBody>
          <a:bodyPr anchor="b"/>
          <a:lstStyle>
            <a:lvl1pPr>
              <a:defRPr sz="800">
                <a:solidFill>
                  <a:schemeClr val="tx1"/>
                </a:solidFill>
              </a:defRPr>
            </a:lvl1pPr>
            <a:lvl2pPr marL="4763" indent="0">
              <a:buNone/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add a footnote for this page or delete placeholder if not in use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C2CE710-5EBE-7347-8470-8ABE73F49B4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5374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97">
          <p15:clr>
            <a:srgbClr val="FBAE40"/>
          </p15:clr>
        </p15:guide>
        <p15:guide id="3" pos="2421">
          <p15:clr>
            <a:srgbClr val="FBAE40"/>
          </p15:clr>
        </p15:guide>
        <p15:guide id="4" pos="2829">
          <p15:clr>
            <a:srgbClr val="FBAE40"/>
          </p15:clr>
        </p15:guide>
        <p15:guide id="5" pos="4849">
          <p15:clr>
            <a:srgbClr val="FBAE40"/>
          </p15:clr>
        </p15:guide>
        <p15:guide id="6" pos="5258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C4BC3F-D36A-4333-B1D9-A713B6650EE6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40079" y="2227342"/>
            <a:ext cx="3200400" cy="267096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Table or chart placeholder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283BAA-2DD0-4F73-A72D-9AF490563F45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4491990" y="2227342"/>
            <a:ext cx="3200400" cy="267096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Table or chart placeholder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E195327D-A4B7-F745-A0BE-0958545B2B09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8343900" y="2227342"/>
            <a:ext cx="3200400" cy="267096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Table or chart placeholder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1B7D6A64-436E-B549-A738-5BD4E26E780C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640081" y="1719072"/>
            <a:ext cx="3200400" cy="273193"/>
          </a:xfrm>
        </p:spPr>
        <p:txBody>
          <a:bodyPr anchor="b"/>
          <a:lstStyle>
            <a:lvl1pPr marL="0" indent="0">
              <a:buNone/>
              <a:defRPr sz="1800" b="1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Chart title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C9952872-2D99-6A44-AF8E-4C81084A6F5D}"/>
              </a:ext>
            </a:extLst>
          </p:cNvPr>
          <p:cNvSpPr>
            <a:spLocks noGrp="1"/>
          </p:cNvSpPr>
          <p:nvPr>
            <p:ph type="body" idx="12" hasCustomPrompt="1"/>
          </p:nvPr>
        </p:nvSpPr>
        <p:spPr>
          <a:xfrm>
            <a:off x="4491990" y="1719072"/>
            <a:ext cx="3200400" cy="273193"/>
          </a:xfrm>
        </p:spPr>
        <p:txBody>
          <a:bodyPr anchor="b"/>
          <a:lstStyle>
            <a:lvl1pPr marL="0" indent="0">
              <a:buNone/>
              <a:defRPr sz="1800" b="1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Chart title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1F3B5EBD-761F-0640-A0DD-A2788D2EC789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8343900" y="1719072"/>
            <a:ext cx="3200400" cy="273193"/>
          </a:xfrm>
        </p:spPr>
        <p:txBody>
          <a:bodyPr anchor="b"/>
          <a:lstStyle>
            <a:lvl1pPr marL="0" indent="0">
              <a:buNone/>
              <a:defRPr sz="1800" b="1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Chart title</a:t>
            </a: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EBDA8CCF-CB0C-BA45-8FC4-6297C0E0A91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491990" y="5158431"/>
            <a:ext cx="3200400" cy="586732"/>
          </a:xfrm>
        </p:spPr>
        <p:txBody>
          <a:bodyPr/>
          <a:lstStyle>
            <a:lvl1pPr>
              <a:defRPr sz="1600">
                <a:solidFill>
                  <a:schemeClr val="tx1"/>
                </a:solidFill>
              </a:defRPr>
            </a:lvl1pPr>
            <a:lvl2pPr marL="4763" indent="0">
              <a:buNone/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Body copy. Keep the messaging clear, concise and to the point.</a:t>
            </a:r>
          </a:p>
        </p:txBody>
      </p:sp>
      <p:sp>
        <p:nvSpPr>
          <p:cNvPr id="14" name="Text Placeholder 11">
            <a:extLst>
              <a:ext uri="{FF2B5EF4-FFF2-40B4-BE49-F238E27FC236}">
                <a16:creationId xmlns:a16="http://schemas.microsoft.com/office/drawing/2014/main" id="{BA7599CD-99BD-894F-B372-42E0EEA2CEA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43900" y="5158431"/>
            <a:ext cx="3200400" cy="586732"/>
          </a:xfrm>
        </p:spPr>
        <p:txBody>
          <a:bodyPr/>
          <a:lstStyle>
            <a:lvl1pPr>
              <a:defRPr sz="1600">
                <a:solidFill>
                  <a:schemeClr val="tx1"/>
                </a:solidFill>
              </a:defRPr>
            </a:lvl1pPr>
            <a:lvl2pPr marL="4763" indent="0">
              <a:buNone/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Body copy. Keep the messaging clear, concise and to the point.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4FDCCCC4-4E98-AF48-BBF9-0C662158A29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39762" y="5158431"/>
            <a:ext cx="3200400" cy="586732"/>
          </a:xfrm>
        </p:spPr>
        <p:txBody>
          <a:bodyPr/>
          <a:lstStyle>
            <a:lvl1pPr>
              <a:defRPr sz="1600">
                <a:solidFill>
                  <a:schemeClr val="tx1"/>
                </a:solidFill>
              </a:defRPr>
            </a:lvl1pPr>
            <a:lvl2pPr marL="4763" indent="0">
              <a:buNone/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Body copy. Keep the messaging clear, concise and to the point.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0182F045-38A8-AF47-A713-4B59F28668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5" name="Text Placeholder 11">
            <a:extLst>
              <a:ext uri="{FF2B5EF4-FFF2-40B4-BE49-F238E27FC236}">
                <a16:creationId xmlns:a16="http://schemas.microsoft.com/office/drawing/2014/main" id="{48BDEB4C-56D6-2044-957E-BC1323994AC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39759" y="5838568"/>
            <a:ext cx="7058029" cy="274981"/>
          </a:xfrm>
        </p:spPr>
        <p:txBody>
          <a:bodyPr anchor="b"/>
          <a:lstStyle>
            <a:lvl1pPr>
              <a:defRPr sz="800">
                <a:solidFill>
                  <a:schemeClr val="tx1"/>
                </a:solidFill>
              </a:defRPr>
            </a:lvl1pPr>
            <a:lvl2pPr marL="4763" indent="0">
              <a:buNone/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add a footnote for this page or delete placeholder if not in use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438188A1-BE1F-C149-9AF3-45615472F9AB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521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397">
          <p15:clr>
            <a:srgbClr val="FBAE40"/>
          </p15:clr>
        </p15:guide>
        <p15:guide id="3" pos="2421">
          <p15:clr>
            <a:srgbClr val="FBAE40"/>
          </p15:clr>
        </p15:guide>
        <p15:guide id="4" pos="4849">
          <p15:clr>
            <a:srgbClr val="FBAE40"/>
          </p15:clr>
        </p15:guide>
        <p15:guide id="6" orient="horz" pos="3086">
          <p15:clr>
            <a:srgbClr val="FBAE40"/>
          </p15:clr>
        </p15:guide>
        <p15:guide id="7" orient="horz" pos="3246">
          <p15:clr>
            <a:srgbClr val="FBAE40"/>
          </p15:clr>
        </p15:guide>
        <p15:guide id="10" pos="5250">
          <p15:clr>
            <a:srgbClr val="FBAE40"/>
          </p15:clr>
        </p15:guide>
        <p15:guide id="11" pos="2829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/ two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CB66F7F6-8B6A-B445-A778-7A10C4FCF713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4491989" y="2227342"/>
            <a:ext cx="3200400" cy="267096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Table or chart placeholder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C6C0EC67-5E7D-4248-962B-AE294DEFEA5C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8343900" y="2227342"/>
            <a:ext cx="3200400" cy="267096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Table or chart placeholder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CEF9940F-D9D9-B343-B51A-10E10791BBBA}"/>
              </a:ext>
            </a:extLst>
          </p:cNvPr>
          <p:cNvSpPr>
            <a:spLocks noGrp="1"/>
          </p:cNvSpPr>
          <p:nvPr>
            <p:ph type="body" idx="12" hasCustomPrompt="1"/>
          </p:nvPr>
        </p:nvSpPr>
        <p:spPr>
          <a:xfrm>
            <a:off x="4491989" y="1719072"/>
            <a:ext cx="3200400" cy="273193"/>
          </a:xfrm>
        </p:spPr>
        <p:txBody>
          <a:bodyPr anchor="b"/>
          <a:lstStyle>
            <a:lvl1pPr marL="0" indent="0">
              <a:buNone/>
              <a:defRPr sz="1800" b="1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Optional chart title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8F6B0467-EE62-FA42-87FD-561619A6F8F5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8343900" y="1719072"/>
            <a:ext cx="3200400" cy="273193"/>
          </a:xfrm>
        </p:spPr>
        <p:txBody>
          <a:bodyPr anchor="b"/>
          <a:lstStyle>
            <a:lvl1pPr marL="0" indent="0">
              <a:buNone/>
              <a:defRPr sz="1800" b="1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Optional chart title</a:t>
            </a:r>
          </a:p>
        </p:txBody>
      </p:sp>
      <p:sp>
        <p:nvSpPr>
          <p:cNvPr id="11" name="Text Placeholder 11">
            <a:extLst>
              <a:ext uri="{FF2B5EF4-FFF2-40B4-BE49-F238E27FC236}">
                <a16:creationId xmlns:a16="http://schemas.microsoft.com/office/drawing/2014/main" id="{9FF451F5-7748-C949-A955-B66D566CC11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491989" y="5158432"/>
            <a:ext cx="3200400" cy="586732"/>
          </a:xfrm>
        </p:spPr>
        <p:txBody>
          <a:bodyPr/>
          <a:lstStyle>
            <a:lvl1pPr>
              <a:defRPr sz="1600">
                <a:solidFill>
                  <a:schemeClr val="tx1"/>
                </a:solidFill>
              </a:defRPr>
            </a:lvl1pPr>
            <a:lvl2pPr marL="4763" indent="0">
              <a:buNone/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Body copy. Keep the messaging clear, concise and to the point.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E6F2712F-0BAD-3D43-AA96-DAC8654C441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43900" y="5158432"/>
            <a:ext cx="3200400" cy="586732"/>
          </a:xfrm>
        </p:spPr>
        <p:txBody>
          <a:bodyPr/>
          <a:lstStyle>
            <a:lvl1pPr>
              <a:defRPr sz="1600">
                <a:solidFill>
                  <a:schemeClr val="tx1"/>
                </a:solidFill>
              </a:defRPr>
            </a:lvl1pPr>
            <a:lvl2pPr marL="4763" indent="0">
              <a:buNone/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Body copy. Keep the messaging clear, concise and to the point.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707704E5-505F-E644-8B15-34742134EA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739B3E2D-28D6-FC4F-A2A2-C7D08171629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39759" y="5838568"/>
            <a:ext cx="7058029" cy="274981"/>
          </a:xfrm>
        </p:spPr>
        <p:txBody>
          <a:bodyPr anchor="b"/>
          <a:lstStyle>
            <a:lvl1pPr>
              <a:defRPr sz="800">
                <a:solidFill>
                  <a:schemeClr val="tx1"/>
                </a:solidFill>
              </a:defRPr>
            </a:lvl1pPr>
            <a:lvl2pPr marL="4763" indent="0">
              <a:buNone/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add a footnote for this page or delete placeholder if not in use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36F5F35-DBF5-C84A-BD5D-8F32E68A84A6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F50F76B-FA29-B84B-8387-E972C023858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647700" y="1729029"/>
            <a:ext cx="3195638" cy="40161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021033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pos="2421">
          <p15:clr>
            <a:srgbClr val="FBAE40"/>
          </p15:clr>
        </p15:guide>
        <p15:guide id="5" pos="2826">
          <p15:clr>
            <a:srgbClr val="FBAE40"/>
          </p15:clr>
        </p15:guide>
        <p15:guide id="6" pos="4849">
          <p15:clr>
            <a:srgbClr val="FBAE40"/>
          </p15:clr>
        </p15:guide>
        <p15:guide id="8" pos="5254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2D978A-4E91-7243-A687-476C0D745A3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table title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8DD65DAE-F216-2E49-ACAE-54335084F531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640080" y="1719072"/>
            <a:ext cx="10902950" cy="4026091"/>
          </a:xfrm>
        </p:spPr>
        <p:txBody>
          <a:bodyPr/>
          <a:lstStyle/>
          <a:p>
            <a:r>
              <a:rPr lang="en-US"/>
              <a:t>Click icon to add table</a:t>
            </a:r>
          </a:p>
        </p:txBody>
      </p:sp>
      <p:sp>
        <p:nvSpPr>
          <p:cNvPr id="5" name="Text Placeholder 11">
            <a:extLst>
              <a:ext uri="{FF2B5EF4-FFF2-40B4-BE49-F238E27FC236}">
                <a16:creationId xmlns:a16="http://schemas.microsoft.com/office/drawing/2014/main" id="{47BB281B-EE6E-F544-82BA-54DA61494E1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39759" y="5838568"/>
            <a:ext cx="7058029" cy="274981"/>
          </a:xfrm>
        </p:spPr>
        <p:txBody>
          <a:bodyPr anchor="b"/>
          <a:lstStyle>
            <a:lvl1pPr>
              <a:defRPr sz="800">
                <a:solidFill>
                  <a:schemeClr val="tx1"/>
                </a:solidFill>
              </a:defRPr>
            </a:lvl1pPr>
            <a:lvl2pPr marL="4763" indent="0">
              <a:buNone/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add a footnote for this page or delete placeholder if not in use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329D87B-3C1F-B940-B037-28498C722E9E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134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20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oleObject" Target="../embeddings/oleObject1.bin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oleObject" Target="../embeddings/oleObject1.bin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ags" Target="../tags/tag5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tags" Target="../tags/tag4.xml"/><Relationship Id="rId5" Type="http://schemas.openxmlformats.org/officeDocument/2006/relationships/slideLayout" Target="../slideLayouts/slideLayout20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CDEEDC80-A6AE-4D71-8BED-4E85BC9C5D6B}"/>
              </a:ext>
            </a:extLst>
          </p:cNvPr>
          <p:cNvGraphicFramePr>
            <a:graphicFrameLocks noChangeAspect="1"/>
          </p:cNvGraphicFramePr>
          <p:nvPr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22812069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9" imgW="530" imgH="531" progId="TCLayout.ActiveDocument.1">
                  <p:embed/>
                </p:oleObj>
              </mc:Choice>
              <mc:Fallback>
                <p:oleObj name="think-cell Slide" r:id="rId19" imgW="530" imgH="531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CDEEDC80-A6AE-4D71-8BED-4E85BC9C5D6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id="{E8D99B60-9158-488E-8BCC-87D5B5BCDFBF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3200" b="0" i="0" baseline="0">
              <a:latin typeface="Georgia" panose="02040502050405020303" pitchFamily="18" charset="0"/>
              <a:ea typeface="+mj-ea"/>
              <a:cs typeface="+mj-cs"/>
              <a:sym typeface="Georgia" panose="02040502050405020303" pitchFamily="18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B8B7701-A632-3D47-AED3-D4B4366A6C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36324" y="6362188"/>
            <a:ext cx="7707596" cy="153888"/>
          </a:xfrm>
          <a:prstGeom prst="rect">
            <a:avLst/>
          </a:prstGeom>
          <a:noFill/>
        </p:spPr>
        <p:txBody>
          <a:bodyPr vert="horz" wrap="square" lIns="0" tIns="0" rIns="0" bIns="0" rtlCol="0" anchor="b" anchorCtr="0">
            <a:spAutoFit/>
          </a:bodyPr>
          <a:lstStyle>
            <a:lvl1pPr algn="r">
              <a:defRPr lang="en-US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7BB7F75-52C6-40D5-8388-347CF6B3BA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350" y="523875"/>
            <a:ext cx="10902950" cy="95651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/>
              <a:t>Click to edit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809464-EA83-4E37-8A02-61A16616FE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1350" y="1719072"/>
            <a:ext cx="10902950" cy="402336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0DC250-A7AB-924E-9520-907FE62E8E91}"/>
              </a:ext>
            </a:extLst>
          </p:cNvPr>
          <p:cNvSpPr txBox="1"/>
          <p:nvPr/>
        </p:nvSpPr>
        <p:spPr>
          <a:xfrm>
            <a:off x="11200986" y="6362188"/>
            <a:ext cx="350934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A9D3C46F-8465-6948-8418-CACF6F0DE93E}" type="slidenum">
              <a:rPr lang="en-US" sz="1000" smtClean="0">
                <a:solidFill>
                  <a:schemeClr val="tx1"/>
                </a:solidFill>
              </a:rPr>
              <a:pPr algn="r"/>
              <a:t>‹#›</a:t>
            </a:fld>
            <a:endParaRPr lang="en-US" sz="1000">
              <a:solidFill>
                <a:schemeClr val="tx1"/>
              </a:solidFill>
            </a:endParaRPr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B496F443-CBC9-D942-BCF6-03ABB20B2848}"/>
              </a:ext>
            </a:extLst>
          </p:cNvPr>
          <p:cNvSpPr/>
          <p:nvPr userDrawn="1"/>
        </p:nvSpPr>
        <p:spPr>
          <a:xfrm>
            <a:off x="640080" y="6246683"/>
            <a:ext cx="241400" cy="345756"/>
          </a:xfrm>
          <a:custGeom>
            <a:avLst/>
            <a:gdLst>
              <a:gd name="connsiteX0" fmla="*/ 241400 w 241400"/>
              <a:gd name="connsiteY0" fmla="*/ 281835 h 345756"/>
              <a:gd name="connsiteX1" fmla="*/ 241400 w 241400"/>
              <a:gd name="connsiteY1" fmla="*/ 311912 h 345756"/>
              <a:gd name="connsiteX2" fmla="*/ 151992 w 241400"/>
              <a:gd name="connsiteY2" fmla="*/ 333806 h 345756"/>
              <a:gd name="connsiteX3" fmla="*/ 89407 w 241400"/>
              <a:gd name="connsiteY3" fmla="*/ 333806 h 345756"/>
              <a:gd name="connsiteX4" fmla="*/ 0 w 241400"/>
              <a:gd name="connsiteY4" fmla="*/ 345756 h 345756"/>
              <a:gd name="connsiteX5" fmla="*/ 0 w 241400"/>
              <a:gd name="connsiteY5" fmla="*/ 315680 h 345756"/>
              <a:gd name="connsiteX6" fmla="*/ 89407 w 241400"/>
              <a:gd name="connsiteY6" fmla="*/ 303730 h 345756"/>
              <a:gd name="connsiteX7" fmla="*/ 151992 w 241400"/>
              <a:gd name="connsiteY7" fmla="*/ 303730 h 345756"/>
              <a:gd name="connsiteX8" fmla="*/ 241400 w 241400"/>
              <a:gd name="connsiteY8" fmla="*/ 281835 h 345756"/>
              <a:gd name="connsiteX9" fmla="*/ 241400 w 241400"/>
              <a:gd name="connsiteY9" fmla="*/ 231708 h 345756"/>
              <a:gd name="connsiteX10" fmla="*/ 241400 w 241400"/>
              <a:gd name="connsiteY10" fmla="*/ 261785 h 345756"/>
              <a:gd name="connsiteX11" fmla="*/ 151992 w 241400"/>
              <a:gd name="connsiteY11" fmla="*/ 283679 h 345756"/>
              <a:gd name="connsiteX12" fmla="*/ 89407 w 241400"/>
              <a:gd name="connsiteY12" fmla="*/ 283679 h 345756"/>
              <a:gd name="connsiteX13" fmla="*/ 0 w 241400"/>
              <a:gd name="connsiteY13" fmla="*/ 295631 h 345756"/>
              <a:gd name="connsiteX14" fmla="*/ 0 w 241400"/>
              <a:gd name="connsiteY14" fmla="*/ 265553 h 345756"/>
              <a:gd name="connsiteX15" fmla="*/ 89407 w 241400"/>
              <a:gd name="connsiteY15" fmla="*/ 253603 h 345756"/>
              <a:gd name="connsiteX16" fmla="*/ 151992 w 241400"/>
              <a:gd name="connsiteY16" fmla="*/ 253603 h 345756"/>
              <a:gd name="connsiteX17" fmla="*/ 241400 w 241400"/>
              <a:gd name="connsiteY17" fmla="*/ 231708 h 345756"/>
              <a:gd name="connsiteX18" fmla="*/ 208972 w 241400"/>
              <a:gd name="connsiteY18" fmla="*/ 129529 h 345756"/>
              <a:gd name="connsiteX19" fmla="*/ 241399 w 241400"/>
              <a:gd name="connsiteY19" fmla="*/ 129529 h 345756"/>
              <a:gd name="connsiteX20" fmla="*/ 241399 w 241400"/>
              <a:gd name="connsiteY20" fmla="*/ 211987 h 345756"/>
              <a:gd name="connsiteX21" fmla="*/ 208972 w 241400"/>
              <a:gd name="connsiteY21" fmla="*/ 228655 h 345756"/>
              <a:gd name="connsiteX22" fmla="*/ 139314 w 241400"/>
              <a:gd name="connsiteY22" fmla="*/ 129529 h 345756"/>
              <a:gd name="connsiteX23" fmla="*/ 171742 w 241400"/>
              <a:gd name="connsiteY23" fmla="*/ 129529 h 345756"/>
              <a:gd name="connsiteX24" fmla="*/ 171742 w 241400"/>
              <a:gd name="connsiteY24" fmla="*/ 234032 h 345756"/>
              <a:gd name="connsiteX25" fmla="*/ 139314 w 241400"/>
              <a:gd name="connsiteY25" fmla="*/ 234032 h 345756"/>
              <a:gd name="connsiteX26" fmla="*/ 139314 w 241400"/>
              <a:gd name="connsiteY26" fmla="*/ 184360 h 345756"/>
              <a:gd name="connsiteX27" fmla="*/ 69657 w 241400"/>
              <a:gd name="connsiteY27" fmla="*/ 129529 h 345756"/>
              <a:gd name="connsiteX28" fmla="*/ 102085 w 241400"/>
              <a:gd name="connsiteY28" fmla="*/ 129529 h 345756"/>
              <a:gd name="connsiteX29" fmla="*/ 102085 w 241400"/>
              <a:gd name="connsiteY29" fmla="*/ 234032 h 345756"/>
              <a:gd name="connsiteX30" fmla="*/ 69657 w 241400"/>
              <a:gd name="connsiteY30" fmla="*/ 234032 h 345756"/>
              <a:gd name="connsiteX31" fmla="*/ 69657 w 241400"/>
              <a:gd name="connsiteY31" fmla="*/ 184360 h 345756"/>
              <a:gd name="connsiteX32" fmla="*/ 0 w 241400"/>
              <a:gd name="connsiteY32" fmla="*/ 129529 h 345756"/>
              <a:gd name="connsiteX33" fmla="*/ 32428 w 241400"/>
              <a:gd name="connsiteY33" fmla="*/ 129529 h 345756"/>
              <a:gd name="connsiteX34" fmla="*/ 32428 w 241400"/>
              <a:gd name="connsiteY34" fmla="*/ 234032 h 345756"/>
              <a:gd name="connsiteX35" fmla="*/ 0 w 241400"/>
              <a:gd name="connsiteY35" fmla="*/ 234032 h 345756"/>
              <a:gd name="connsiteX36" fmla="*/ 0 w 241400"/>
              <a:gd name="connsiteY36" fmla="*/ 184360 h 345756"/>
              <a:gd name="connsiteX37" fmla="*/ 0 w 241400"/>
              <a:gd name="connsiteY37" fmla="*/ 80523 h 345756"/>
              <a:gd name="connsiteX38" fmla="*/ 241400 w 241400"/>
              <a:gd name="connsiteY38" fmla="*/ 80523 h 345756"/>
              <a:gd name="connsiteX39" fmla="*/ 241400 w 241400"/>
              <a:gd name="connsiteY39" fmla="*/ 109957 h 345756"/>
              <a:gd name="connsiteX40" fmla="*/ 120700 w 241400"/>
              <a:gd name="connsiteY40" fmla="*/ 109957 h 345756"/>
              <a:gd name="connsiteX41" fmla="*/ 0 w 241400"/>
              <a:gd name="connsiteY41" fmla="*/ 109957 h 345756"/>
              <a:gd name="connsiteX42" fmla="*/ 120700 w 241400"/>
              <a:gd name="connsiteY42" fmla="*/ 0 h 345756"/>
              <a:gd name="connsiteX43" fmla="*/ 241400 w 241400"/>
              <a:gd name="connsiteY43" fmla="*/ 40101 h 345756"/>
              <a:gd name="connsiteX44" fmla="*/ 241400 w 241400"/>
              <a:gd name="connsiteY44" fmla="*/ 70498 h 345756"/>
              <a:gd name="connsiteX45" fmla="*/ 120700 w 241400"/>
              <a:gd name="connsiteY45" fmla="*/ 30397 h 345756"/>
              <a:gd name="connsiteX46" fmla="*/ 0 w 241400"/>
              <a:gd name="connsiteY46" fmla="*/ 70498 h 345756"/>
              <a:gd name="connsiteX47" fmla="*/ 0 w 241400"/>
              <a:gd name="connsiteY47" fmla="*/ 40101 h 3457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241400" h="345756">
                <a:moveTo>
                  <a:pt x="241400" y="281835"/>
                </a:moveTo>
                <a:lnTo>
                  <a:pt x="241400" y="311912"/>
                </a:lnTo>
                <a:cubicBezTo>
                  <a:pt x="240758" y="313681"/>
                  <a:pt x="229057" y="333806"/>
                  <a:pt x="151992" y="333806"/>
                </a:cubicBezTo>
                <a:lnTo>
                  <a:pt x="89407" y="333806"/>
                </a:lnTo>
                <a:cubicBezTo>
                  <a:pt x="10361" y="334411"/>
                  <a:pt x="1505" y="344664"/>
                  <a:pt x="0" y="345756"/>
                </a:cubicBezTo>
                <a:lnTo>
                  <a:pt x="0" y="315680"/>
                </a:lnTo>
                <a:cubicBezTo>
                  <a:pt x="1505" y="314588"/>
                  <a:pt x="10361" y="304335"/>
                  <a:pt x="89407" y="303730"/>
                </a:cubicBezTo>
                <a:lnTo>
                  <a:pt x="151992" y="303730"/>
                </a:lnTo>
                <a:cubicBezTo>
                  <a:pt x="229057" y="303730"/>
                  <a:pt x="240758" y="283604"/>
                  <a:pt x="241400" y="281835"/>
                </a:cubicBezTo>
                <a:close/>
                <a:moveTo>
                  <a:pt x="241400" y="231708"/>
                </a:moveTo>
                <a:lnTo>
                  <a:pt x="241400" y="261785"/>
                </a:lnTo>
                <a:cubicBezTo>
                  <a:pt x="240758" y="263554"/>
                  <a:pt x="229057" y="283679"/>
                  <a:pt x="151992" y="283679"/>
                </a:cubicBezTo>
                <a:lnTo>
                  <a:pt x="89407" y="283679"/>
                </a:lnTo>
                <a:cubicBezTo>
                  <a:pt x="10361" y="284284"/>
                  <a:pt x="1505" y="294539"/>
                  <a:pt x="0" y="295631"/>
                </a:cubicBezTo>
                <a:lnTo>
                  <a:pt x="0" y="265553"/>
                </a:lnTo>
                <a:cubicBezTo>
                  <a:pt x="1505" y="264461"/>
                  <a:pt x="10361" y="254208"/>
                  <a:pt x="89407" y="253603"/>
                </a:cubicBezTo>
                <a:lnTo>
                  <a:pt x="151992" y="253603"/>
                </a:lnTo>
                <a:cubicBezTo>
                  <a:pt x="229057" y="253603"/>
                  <a:pt x="240758" y="233478"/>
                  <a:pt x="241400" y="231708"/>
                </a:cubicBezTo>
                <a:close/>
                <a:moveTo>
                  <a:pt x="208972" y="129529"/>
                </a:moveTo>
                <a:lnTo>
                  <a:pt x="241399" y="129529"/>
                </a:lnTo>
                <a:lnTo>
                  <a:pt x="241399" y="211987"/>
                </a:lnTo>
                <a:cubicBezTo>
                  <a:pt x="240971" y="213169"/>
                  <a:pt x="235558" y="222563"/>
                  <a:pt x="208972" y="228655"/>
                </a:cubicBezTo>
                <a:close/>
                <a:moveTo>
                  <a:pt x="139314" y="129529"/>
                </a:moveTo>
                <a:lnTo>
                  <a:pt x="171742" y="129529"/>
                </a:lnTo>
                <a:lnTo>
                  <a:pt x="171742" y="234032"/>
                </a:lnTo>
                <a:lnTo>
                  <a:pt x="139314" y="234032"/>
                </a:lnTo>
                <a:lnTo>
                  <a:pt x="139314" y="184360"/>
                </a:lnTo>
                <a:close/>
                <a:moveTo>
                  <a:pt x="69657" y="129529"/>
                </a:moveTo>
                <a:lnTo>
                  <a:pt x="102085" y="129529"/>
                </a:lnTo>
                <a:lnTo>
                  <a:pt x="102085" y="234032"/>
                </a:lnTo>
                <a:lnTo>
                  <a:pt x="69657" y="234032"/>
                </a:lnTo>
                <a:lnTo>
                  <a:pt x="69657" y="184360"/>
                </a:lnTo>
                <a:close/>
                <a:moveTo>
                  <a:pt x="0" y="129529"/>
                </a:moveTo>
                <a:lnTo>
                  <a:pt x="32428" y="129529"/>
                </a:lnTo>
                <a:lnTo>
                  <a:pt x="32428" y="234032"/>
                </a:lnTo>
                <a:lnTo>
                  <a:pt x="0" y="234032"/>
                </a:lnTo>
                <a:lnTo>
                  <a:pt x="0" y="184360"/>
                </a:lnTo>
                <a:close/>
                <a:moveTo>
                  <a:pt x="0" y="80523"/>
                </a:moveTo>
                <a:lnTo>
                  <a:pt x="241400" y="80523"/>
                </a:lnTo>
                <a:lnTo>
                  <a:pt x="241400" y="109957"/>
                </a:lnTo>
                <a:lnTo>
                  <a:pt x="120700" y="109957"/>
                </a:lnTo>
                <a:lnTo>
                  <a:pt x="0" y="109957"/>
                </a:lnTo>
                <a:close/>
                <a:moveTo>
                  <a:pt x="120700" y="0"/>
                </a:moveTo>
                <a:lnTo>
                  <a:pt x="241400" y="40101"/>
                </a:lnTo>
                <a:lnTo>
                  <a:pt x="241400" y="70498"/>
                </a:lnTo>
                <a:lnTo>
                  <a:pt x="120700" y="30397"/>
                </a:lnTo>
                <a:lnTo>
                  <a:pt x="0" y="70498"/>
                </a:lnTo>
                <a:lnTo>
                  <a:pt x="0" y="40101"/>
                </a:lnTo>
                <a:close/>
              </a:path>
            </a:pathLst>
          </a:custGeom>
          <a:solidFill>
            <a:srgbClr val="009CA6"/>
          </a:solidFill>
          <a:ln w="17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147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None/>
        <a:defRPr sz="20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461963" indent="-228600" algn="l" defTabSz="914400" rtl="0" eaLnBrk="1" latinLnBrk="0" hangingPunct="1">
        <a:lnSpc>
          <a:spcPct val="100000"/>
        </a:lnSpc>
        <a:spcBef>
          <a:spcPts val="0"/>
        </a:spcBef>
        <a:buSzPct val="95000"/>
        <a:buFont typeface="Arial" panose="020B0604020202020204" pitchFamily="34" charset="0"/>
        <a:buChar char="•"/>
        <a:tabLst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88975" indent="-220663" algn="l" defTabSz="914400" rtl="0" eaLnBrk="1" latinLnBrk="0" hangingPunct="1">
        <a:lnSpc>
          <a:spcPct val="100000"/>
        </a:lnSpc>
        <a:spcBef>
          <a:spcPts val="0"/>
        </a:spcBef>
        <a:buFont typeface="Calibri" panose="020F0502020204030204" pitchFamily="34" charset="0"/>
        <a:buChar char="‒"/>
        <a:tabLst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917575" indent="-233363" algn="l" defTabSz="914400" rtl="0" eaLnBrk="1" latinLnBrk="0" hangingPunct="1">
        <a:lnSpc>
          <a:spcPct val="100000"/>
        </a:lnSpc>
        <a:spcBef>
          <a:spcPts val="0"/>
        </a:spcBef>
        <a:buSzPct val="80000"/>
        <a:buFont typeface="Wingdings" pitchFamily="2" charset="2"/>
        <a:buChar char="§"/>
        <a:tabLst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46175" indent="-234950" algn="l" defTabSz="914400" rtl="0" eaLnBrk="1" latinLnBrk="0" hangingPunct="1">
        <a:lnSpc>
          <a:spcPct val="100000"/>
        </a:lnSpc>
        <a:spcBef>
          <a:spcPts val="0"/>
        </a:spcBef>
        <a:buSzPct val="90000"/>
        <a:buFont typeface="System Font Regular"/>
        <a:buChar char="–"/>
        <a:tabLst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27">
          <p15:clr>
            <a:srgbClr val="F26B43"/>
          </p15:clr>
        </p15:guide>
        <p15:guide id="2" pos="401">
          <p15:clr>
            <a:srgbClr val="F26B43"/>
          </p15:clr>
        </p15:guide>
        <p15:guide id="3" pos="7274">
          <p15:clr>
            <a:srgbClr val="F26B43"/>
          </p15:clr>
        </p15:guide>
        <p15:guide id="4" orient="horz" pos="938">
          <p15:clr>
            <a:srgbClr val="F26B43"/>
          </p15:clr>
        </p15:guide>
        <p15:guide id="5" orient="horz" pos="1082">
          <p15:clr>
            <a:srgbClr val="F26B43"/>
          </p15:clr>
        </p15:guide>
        <p15:guide id="6" orient="horz" pos="3619">
          <p15:clr>
            <a:srgbClr val="F26B43"/>
          </p15:clr>
        </p15:guide>
        <p15:guide id="7" orient="horz" pos="4084">
          <p15:clr>
            <a:srgbClr val="F26B43"/>
          </p15:clr>
        </p15:guide>
        <p15:guide id="8" orient="horz" pos="3853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CDEEDC80-A6AE-4D71-8BED-4E85BC9C5D6B}"/>
              </a:ext>
            </a:extLst>
          </p:cNvPr>
          <p:cNvGraphicFramePr>
            <a:graphicFrameLocks noChangeAspect="1"/>
          </p:cNvGraphicFramePr>
          <p:nvPr>
            <p:custDataLst>
              <p:tags r:id="rId1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3" imgW="530" imgH="531" progId="TCLayout.ActiveDocument.1">
                  <p:embed/>
                </p:oleObj>
              </mc:Choice>
              <mc:Fallback>
                <p:oleObj name="think-cell Slide" r:id="rId13" imgW="530" imgH="531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CDEEDC80-A6AE-4D71-8BED-4E85BC9C5D6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id="{E8D99B60-9158-488E-8BCC-87D5B5BCDFBF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3200" b="0" i="0" baseline="0">
              <a:latin typeface="Georgia" panose="02040502050405020303" pitchFamily="18" charset="0"/>
              <a:ea typeface="+mj-ea"/>
              <a:cs typeface="+mj-cs"/>
              <a:sym typeface="Georgia" panose="02040502050405020303" pitchFamily="18" charset="0"/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7BB7F75-52C6-40D5-8388-347CF6B3BA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350" y="523875"/>
            <a:ext cx="10902950" cy="95651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/>
              <a:t>Click to edit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809464-EA83-4E37-8A02-61A16616FE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1350" y="1719072"/>
            <a:ext cx="10902950" cy="402336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0DC250-A7AB-924E-9520-907FE62E8E91}"/>
              </a:ext>
            </a:extLst>
          </p:cNvPr>
          <p:cNvSpPr txBox="1"/>
          <p:nvPr/>
        </p:nvSpPr>
        <p:spPr>
          <a:xfrm>
            <a:off x="11200986" y="6362188"/>
            <a:ext cx="350934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A9D3C46F-8465-6948-8418-CACF6F0DE93E}" type="slidenum">
              <a:rPr lang="en-US" sz="1000" smtClean="0">
                <a:solidFill>
                  <a:schemeClr val="tx1"/>
                </a:solidFill>
              </a:rPr>
              <a:pPr algn="r"/>
              <a:t>‹#›</a:t>
            </a:fld>
            <a:endParaRPr lang="en-US" sz="1000">
              <a:solidFill>
                <a:schemeClr val="tx1"/>
              </a:solidFill>
            </a:endParaRPr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B496F443-CBC9-D942-BCF6-03ABB20B2848}"/>
              </a:ext>
            </a:extLst>
          </p:cNvPr>
          <p:cNvSpPr/>
          <p:nvPr userDrawn="1"/>
        </p:nvSpPr>
        <p:spPr>
          <a:xfrm>
            <a:off x="640080" y="6246683"/>
            <a:ext cx="241400" cy="345756"/>
          </a:xfrm>
          <a:custGeom>
            <a:avLst/>
            <a:gdLst>
              <a:gd name="connsiteX0" fmla="*/ 241400 w 241400"/>
              <a:gd name="connsiteY0" fmla="*/ 281835 h 345756"/>
              <a:gd name="connsiteX1" fmla="*/ 241400 w 241400"/>
              <a:gd name="connsiteY1" fmla="*/ 311912 h 345756"/>
              <a:gd name="connsiteX2" fmla="*/ 151992 w 241400"/>
              <a:gd name="connsiteY2" fmla="*/ 333806 h 345756"/>
              <a:gd name="connsiteX3" fmla="*/ 89407 w 241400"/>
              <a:gd name="connsiteY3" fmla="*/ 333806 h 345756"/>
              <a:gd name="connsiteX4" fmla="*/ 0 w 241400"/>
              <a:gd name="connsiteY4" fmla="*/ 345756 h 345756"/>
              <a:gd name="connsiteX5" fmla="*/ 0 w 241400"/>
              <a:gd name="connsiteY5" fmla="*/ 315680 h 345756"/>
              <a:gd name="connsiteX6" fmla="*/ 89407 w 241400"/>
              <a:gd name="connsiteY6" fmla="*/ 303730 h 345756"/>
              <a:gd name="connsiteX7" fmla="*/ 151992 w 241400"/>
              <a:gd name="connsiteY7" fmla="*/ 303730 h 345756"/>
              <a:gd name="connsiteX8" fmla="*/ 241400 w 241400"/>
              <a:gd name="connsiteY8" fmla="*/ 281835 h 345756"/>
              <a:gd name="connsiteX9" fmla="*/ 241400 w 241400"/>
              <a:gd name="connsiteY9" fmla="*/ 231708 h 345756"/>
              <a:gd name="connsiteX10" fmla="*/ 241400 w 241400"/>
              <a:gd name="connsiteY10" fmla="*/ 261785 h 345756"/>
              <a:gd name="connsiteX11" fmla="*/ 151992 w 241400"/>
              <a:gd name="connsiteY11" fmla="*/ 283679 h 345756"/>
              <a:gd name="connsiteX12" fmla="*/ 89407 w 241400"/>
              <a:gd name="connsiteY12" fmla="*/ 283679 h 345756"/>
              <a:gd name="connsiteX13" fmla="*/ 0 w 241400"/>
              <a:gd name="connsiteY13" fmla="*/ 295631 h 345756"/>
              <a:gd name="connsiteX14" fmla="*/ 0 w 241400"/>
              <a:gd name="connsiteY14" fmla="*/ 265553 h 345756"/>
              <a:gd name="connsiteX15" fmla="*/ 89407 w 241400"/>
              <a:gd name="connsiteY15" fmla="*/ 253603 h 345756"/>
              <a:gd name="connsiteX16" fmla="*/ 151992 w 241400"/>
              <a:gd name="connsiteY16" fmla="*/ 253603 h 345756"/>
              <a:gd name="connsiteX17" fmla="*/ 241400 w 241400"/>
              <a:gd name="connsiteY17" fmla="*/ 231708 h 345756"/>
              <a:gd name="connsiteX18" fmla="*/ 208972 w 241400"/>
              <a:gd name="connsiteY18" fmla="*/ 129529 h 345756"/>
              <a:gd name="connsiteX19" fmla="*/ 241399 w 241400"/>
              <a:gd name="connsiteY19" fmla="*/ 129529 h 345756"/>
              <a:gd name="connsiteX20" fmla="*/ 241399 w 241400"/>
              <a:gd name="connsiteY20" fmla="*/ 211987 h 345756"/>
              <a:gd name="connsiteX21" fmla="*/ 208972 w 241400"/>
              <a:gd name="connsiteY21" fmla="*/ 228655 h 345756"/>
              <a:gd name="connsiteX22" fmla="*/ 139314 w 241400"/>
              <a:gd name="connsiteY22" fmla="*/ 129529 h 345756"/>
              <a:gd name="connsiteX23" fmla="*/ 171742 w 241400"/>
              <a:gd name="connsiteY23" fmla="*/ 129529 h 345756"/>
              <a:gd name="connsiteX24" fmla="*/ 171742 w 241400"/>
              <a:gd name="connsiteY24" fmla="*/ 234032 h 345756"/>
              <a:gd name="connsiteX25" fmla="*/ 139314 w 241400"/>
              <a:gd name="connsiteY25" fmla="*/ 234032 h 345756"/>
              <a:gd name="connsiteX26" fmla="*/ 139314 w 241400"/>
              <a:gd name="connsiteY26" fmla="*/ 184360 h 345756"/>
              <a:gd name="connsiteX27" fmla="*/ 69657 w 241400"/>
              <a:gd name="connsiteY27" fmla="*/ 129529 h 345756"/>
              <a:gd name="connsiteX28" fmla="*/ 102085 w 241400"/>
              <a:gd name="connsiteY28" fmla="*/ 129529 h 345756"/>
              <a:gd name="connsiteX29" fmla="*/ 102085 w 241400"/>
              <a:gd name="connsiteY29" fmla="*/ 234032 h 345756"/>
              <a:gd name="connsiteX30" fmla="*/ 69657 w 241400"/>
              <a:gd name="connsiteY30" fmla="*/ 234032 h 345756"/>
              <a:gd name="connsiteX31" fmla="*/ 69657 w 241400"/>
              <a:gd name="connsiteY31" fmla="*/ 184360 h 345756"/>
              <a:gd name="connsiteX32" fmla="*/ 0 w 241400"/>
              <a:gd name="connsiteY32" fmla="*/ 129529 h 345756"/>
              <a:gd name="connsiteX33" fmla="*/ 32428 w 241400"/>
              <a:gd name="connsiteY33" fmla="*/ 129529 h 345756"/>
              <a:gd name="connsiteX34" fmla="*/ 32428 w 241400"/>
              <a:gd name="connsiteY34" fmla="*/ 234032 h 345756"/>
              <a:gd name="connsiteX35" fmla="*/ 0 w 241400"/>
              <a:gd name="connsiteY35" fmla="*/ 234032 h 345756"/>
              <a:gd name="connsiteX36" fmla="*/ 0 w 241400"/>
              <a:gd name="connsiteY36" fmla="*/ 184360 h 345756"/>
              <a:gd name="connsiteX37" fmla="*/ 0 w 241400"/>
              <a:gd name="connsiteY37" fmla="*/ 80523 h 345756"/>
              <a:gd name="connsiteX38" fmla="*/ 241400 w 241400"/>
              <a:gd name="connsiteY38" fmla="*/ 80523 h 345756"/>
              <a:gd name="connsiteX39" fmla="*/ 241400 w 241400"/>
              <a:gd name="connsiteY39" fmla="*/ 109957 h 345756"/>
              <a:gd name="connsiteX40" fmla="*/ 120700 w 241400"/>
              <a:gd name="connsiteY40" fmla="*/ 109957 h 345756"/>
              <a:gd name="connsiteX41" fmla="*/ 0 w 241400"/>
              <a:gd name="connsiteY41" fmla="*/ 109957 h 345756"/>
              <a:gd name="connsiteX42" fmla="*/ 120700 w 241400"/>
              <a:gd name="connsiteY42" fmla="*/ 0 h 345756"/>
              <a:gd name="connsiteX43" fmla="*/ 241400 w 241400"/>
              <a:gd name="connsiteY43" fmla="*/ 40101 h 345756"/>
              <a:gd name="connsiteX44" fmla="*/ 241400 w 241400"/>
              <a:gd name="connsiteY44" fmla="*/ 70498 h 345756"/>
              <a:gd name="connsiteX45" fmla="*/ 120700 w 241400"/>
              <a:gd name="connsiteY45" fmla="*/ 30397 h 345756"/>
              <a:gd name="connsiteX46" fmla="*/ 0 w 241400"/>
              <a:gd name="connsiteY46" fmla="*/ 70498 h 345756"/>
              <a:gd name="connsiteX47" fmla="*/ 0 w 241400"/>
              <a:gd name="connsiteY47" fmla="*/ 40101 h 3457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241400" h="345756">
                <a:moveTo>
                  <a:pt x="241400" y="281835"/>
                </a:moveTo>
                <a:lnTo>
                  <a:pt x="241400" y="311912"/>
                </a:lnTo>
                <a:cubicBezTo>
                  <a:pt x="240758" y="313681"/>
                  <a:pt x="229057" y="333806"/>
                  <a:pt x="151992" y="333806"/>
                </a:cubicBezTo>
                <a:lnTo>
                  <a:pt x="89407" y="333806"/>
                </a:lnTo>
                <a:cubicBezTo>
                  <a:pt x="10361" y="334411"/>
                  <a:pt x="1505" y="344664"/>
                  <a:pt x="0" y="345756"/>
                </a:cubicBezTo>
                <a:lnTo>
                  <a:pt x="0" y="315680"/>
                </a:lnTo>
                <a:cubicBezTo>
                  <a:pt x="1505" y="314588"/>
                  <a:pt x="10361" y="304335"/>
                  <a:pt x="89407" y="303730"/>
                </a:cubicBezTo>
                <a:lnTo>
                  <a:pt x="151992" y="303730"/>
                </a:lnTo>
                <a:cubicBezTo>
                  <a:pt x="229057" y="303730"/>
                  <a:pt x="240758" y="283604"/>
                  <a:pt x="241400" y="281835"/>
                </a:cubicBezTo>
                <a:close/>
                <a:moveTo>
                  <a:pt x="241400" y="231708"/>
                </a:moveTo>
                <a:lnTo>
                  <a:pt x="241400" y="261785"/>
                </a:lnTo>
                <a:cubicBezTo>
                  <a:pt x="240758" y="263554"/>
                  <a:pt x="229057" y="283679"/>
                  <a:pt x="151992" y="283679"/>
                </a:cubicBezTo>
                <a:lnTo>
                  <a:pt x="89407" y="283679"/>
                </a:lnTo>
                <a:cubicBezTo>
                  <a:pt x="10361" y="284284"/>
                  <a:pt x="1505" y="294539"/>
                  <a:pt x="0" y="295631"/>
                </a:cubicBezTo>
                <a:lnTo>
                  <a:pt x="0" y="265553"/>
                </a:lnTo>
                <a:cubicBezTo>
                  <a:pt x="1505" y="264461"/>
                  <a:pt x="10361" y="254208"/>
                  <a:pt x="89407" y="253603"/>
                </a:cubicBezTo>
                <a:lnTo>
                  <a:pt x="151992" y="253603"/>
                </a:lnTo>
                <a:cubicBezTo>
                  <a:pt x="229057" y="253603"/>
                  <a:pt x="240758" y="233478"/>
                  <a:pt x="241400" y="231708"/>
                </a:cubicBezTo>
                <a:close/>
                <a:moveTo>
                  <a:pt x="208972" y="129529"/>
                </a:moveTo>
                <a:lnTo>
                  <a:pt x="241399" y="129529"/>
                </a:lnTo>
                <a:lnTo>
                  <a:pt x="241399" y="211987"/>
                </a:lnTo>
                <a:cubicBezTo>
                  <a:pt x="240971" y="213169"/>
                  <a:pt x="235558" y="222563"/>
                  <a:pt x="208972" y="228655"/>
                </a:cubicBezTo>
                <a:close/>
                <a:moveTo>
                  <a:pt x="139314" y="129529"/>
                </a:moveTo>
                <a:lnTo>
                  <a:pt x="171742" y="129529"/>
                </a:lnTo>
                <a:lnTo>
                  <a:pt x="171742" y="234032"/>
                </a:lnTo>
                <a:lnTo>
                  <a:pt x="139314" y="234032"/>
                </a:lnTo>
                <a:lnTo>
                  <a:pt x="139314" y="184360"/>
                </a:lnTo>
                <a:close/>
                <a:moveTo>
                  <a:pt x="69657" y="129529"/>
                </a:moveTo>
                <a:lnTo>
                  <a:pt x="102085" y="129529"/>
                </a:lnTo>
                <a:lnTo>
                  <a:pt x="102085" y="234032"/>
                </a:lnTo>
                <a:lnTo>
                  <a:pt x="69657" y="234032"/>
                </a:lnTo>
                <a:lnTo>
                  <a:pt x="69657" y="184360"/>
                </a:lnTo>
                <a:close/>
                <a:moveTo>
                  <a:pt x="0" y="129529"/>
                </a:moveTo>
                <a:lnTo>
                  <a:pt x="32428" y="129529"/>
                </a:lnTo>
                <a:lnTo>
                  <a:pt x="32428" y="234032"/>
                </a:lnTo>
                <a:lnTo>
                  <a:pt x="0" y="234032"/>
                </a:lnTo>
                <a:lnTo>
                  <a:pt x="0" y="184360"/>
                </a:lnTo>
                <a:close/>
                <a:moveTo>
                  <a:pt x="0" y="80523"/>
                </a:moveTo>
                <a:lnTo>
                  <a:pt x="241400" y="80523"/>
                </a:lnTo>
                <a:lnTo>
                  <a:pt x="241400" y="109957"/>
                </a:lnTo>
                <a:lnTo>
                  <a:pt x="120700" y="109957"/>
                </a:lnTo>
                <a:lnTo>
                  <a:pt x="0" y="109957"/>
                </a:lnTo>
                <a:close/>
                <a:moveTo>
                  <a:pt x="120700" y="0"/>
                </a:moveTo>
                <a:lnTo>
                  <a:pt x="241400" y="40101"/>
                </a:lnTo>
                <a:lnTo>
                  <a:pt x="241400" y="70498"/>
                </a:lnTo>
                <a:lnTo>
                  <a:pt x="120700" y="30397"/>
                </a:lnTo>
                <a:lnTo>
                  <a:pt x="0" y="70498"/>
                </a:lnTo>
                <a:lnTo>
                  <a:pt x="0" y="40101"/>
                </a:lnTo>
                <a:close/>
              </a:path>
            </a:pathLst>
          </a:custGeom>
          <a:solidFill>
            <a:srgbClr val="009CA6"/>
          </a:solidFill>
          <a:ln w="17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91E2BFB-593B-4DA9-895D-6ED86FA7B480}"/>
              </a:ext>
            </a:extLst>
          </p:cNvPr>
          <p:cNvSpPr txBox="1"/>
          <p:nvPr userDrawn="1"/>
        </p:nvSpPr>
        <p:spPr>
          <a:xfrm>
            <a:off x="4017523" y="6318021"/>
            <a:ext cx="71206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/>
              <a:t>Mass General Brigham Health Plan   |   Confidential—do not copy or distribute</a:t>
            </a:r>
          </a:p>
        </p:txBody>
      </p:sp>
    </p:spTree>
    <p:extLst>
      <p:ext uri="{BB962C8B-B14F-4D97-AF65-F5344CB8AC3E}">
        <p14:creationId xmlns:p14="http://schemas.microsoft.com/office/powerpoint/2010/main" val="1345801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3" r:id="rId8"/>
    <p:sldLayoutId id="2147483714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None/>
        <a:defRPr sz="20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461963" indent="-228600" algn="l" defTabSz="914400" rtl="0" eaLnBrk="1" latinLnBrk="0" hangingPunct="1">
        <a:lnSpc>
          <a:spcPct val="100000"/>
        </a:lnSpc>
        <a:spcBef>
          <a:spcPts val="0"/>
        </a:spcBef>
        <a:buSzPct val="95000"/>
        <a:buFont typeface="Arial" panose="020B0604020202020204" pitchFamily="34" charset="0"/>
        <a:buChar char="•"/>
        <a:tabLst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88975" indent="-220663" algn="l" defTabSz="914400" rtl="0" eaLnBrk="1" latinLnBrk="0" hangingPunct="1">
        <a:lnSpc>
          <a:spcPct val="100000"/>
        </a:lnSpc>
        <a:spcBef>
          <a:spcPts val="0"/>
        </a:spcBef>
        <a:buFont typeface="Calibri" panose="020F0502020204030204" pitchFamily="34" charset="0"/>
        <a:buChar char="‒"/>
        <a:tabLst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917575" indent="-233363" algn="l" defTabSz="914400" rtl="0" eaLnBrk="1" latinLnBrk="0" hangingPunct="1">
        <a:lnSpc>
          <a:spcPct val="100000"/>
        </a:lnSpc>
        <a:spcBef>
          <a:spcPts val="0"/>
        </a:spcBef>
        <a:buSzPct val="80000"/>
        <a:buFont typeface="Wingdings" pitchFamily="2" charset="2"/>
        <a:buChar char="§"/>
        <a:tabLst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46175" indent="-234950" algn="l" defTabSz="914400" rtl="0" eaLnBrk="1" latinLnBrk="0" hangingPunct="1">
        <a:lnSpc>
          <a:spcPct val="100000"/>
        </a:lnSpc>
        <a:spcBef>
          <a:spcPts val="0"/>
        </a:spcBef>
        <a:buSzPct val="90000"/>
        <a:buFont typeface="System Font Regular"/>
        <a:buChar char="–"/>
        <a:tabLst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27">
          <p15:clr>
            <a:srgbClr val="F26B43"/>
          </p15:clr>
        </p15:guide>
        <p15:guide id="2" pos="401">
          <p15:clr>
            <a:srgbClr val="F26B43"/>
          </p15:clr>
        </p15:guide>
        <p15:guide id="3" pos="7274">
          <p15:clr>
            <a:srgbClr val="F26B43"/>
          </p15:clr>
        </p15:guide>
        <p15:guide id="4" orient="horz" pos="938">
          <p15:clr>
            <a:srgbClr val="F26B43"/>
          </p15:clr>
        </p15:guide>
        <p15:guide id="5" orient="horz" pos="1082">
          <p15:clr>
            <a:srgbClr val="F26B43"/>
          </p15:clr>
        </p15:guide>
        <p15:guide id="6" orient="horz" pos="3619">
          <p15:clr>
            <a:srgbClr val="F26B43"/>
          </p15:clr>
        </p15:guide>
        <p15:guide id="7" orient="horz" pos="4084">
          <p15:clr>
            <a:srgbClr val="F26B43"/>
          </p15:clr>
        </p15:guide>
        <p15:guide id="8" orient="horz" pos="3853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svg"/><Relationship Id="rId3" Type="http://schemas.openxmlformats.org/officeDocument/2006/relationships/hyperlink" Target="https://massgeneralbrighamhealthplan.org/providers/faq/dsnp" TargetMode="External"/><Relationship Id="rId7" Type="http://schemas.openxmlformats.org/officeDocument/2006/relationships/image" Target="../media/image3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9.xml"/><Relationship Id="rId6" Type="http://schemas.openxmlformats.org/officeDocument/2006/relationships/hyperlink" Target="https://massgeneralbrighamhealthplan.org/providers/authorization-guidelines" TargetMode="External"/><Relationship Id="rId5" Type="http://schemas.openxmlformats.org/officeDocument/2006/relationships/hyperlink" Target="https://mgbhealthplan.sapphirethreesixtyfive.com/?network_id=25&amp;geo_location=42.17330000000001,-72.7715&amp;locale=en&amp;ci=nhp-dft" TargetMode="External"/><Relationship Id="rId4" Type="http://schemas.openxmlformats.org/officeDocument/2006/relationships/hyperlink" Target="https://resources.massgeneralbrighamhealthplan.org/providers/SCO_One_Care_Provider_Manual.pdf" TargetMode="Externa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svg"/><Relationship Id="rId3" Type="http://schemas.openxmlformats.org/officeDocument/2006/relationships/image" Target="../media/image37.png"/><Relationship Id="rId7" Type="http://schemas.openxmlformats.org/officeDocument/2006/relationships/image" Target="../media/image4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40.svg"/><Relationship Id="rId5" Type="http://schemas.openxmlformats.org/officeDocument/2006/relationships/image" Target="../media/image39.png"/><Relationship Id="rId10" Type="http://schemas.openxmlformats.org/officeDocument/2006/relationships/image" Target="../media/image44.svg"/><Relationship Id="rId4" Type="http://schemas.openxmlformats.org/officeDocument/2006/relationships/image" Target="../media/image38.svg"/><Relationship Id="rId9" Type="http://schemas.openxmlformats.org/officeDocument/2006/relationships/image" Target="../media/image4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7" Type="http://schemas.openxmlformats.org/officeDocument/2006/relationships/image" Target="../media/image4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9.xml"/><Relationship Id="rId6" Type="http://schemas.microsoft.com/office/2011/relationships/webextension" Target="../webextensions/webextension1.xml"/><Relationship Id="rId5" Type="http://schemas.openxmlformats.org/officeDocument/2006/relationships/hyperlink" Target="https://forms.office.com/Pages/ResponsePage.aspx?id=H9sOck5cQ0CBQSFKY6fq1ZXZo7VYhdBMp2CuTvIavLNUQUZTWlNWQUFBU1JEQjcyS1VLT1dTQzJZMS4u" TargetMode="External"/><Relationship Id="rId4" Type="http://schemas.openxmlformats.org/officeDocument/2006/relationships/image" Target="../media/image25.sv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provider.massgeneralbrighamhealthplan.org/Authentication/LogIn" TargetMode="External"/><Relationship Id="rId7" Type="http://schemas.openxmlformats.org/officeDocument/2006/relationships/hyperlink" Target="https://massgeneralbrighamhealthplan.org/providers/faq/dsnp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9.xml"/><Relationship Id="rId6" Type="http://schemas.openxmlformats.org/officeDocument/2006/relationships/hyperlink" Target="https://massgeneralbrighamhealthplan.org/providers" TargetMode="External"/><Relationship Id="rId5" Type="http://schemas.openxmlformats.org/officeDocument/2006/relationships/hyperlink" Target="mailto:HealthPlanprweb@mgb.org" TargetMode="External"/><Relationship Id="rId4" Type="http://schemas.openxmlformats.org/officeDocument/2006/relationships/hyperlink" Target="mailto:HealthPlanproviderservice@mgb.org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svg"/><Relationship Id="rId13" Type="http://schemas.openxmlformats.org/officeDocument/2006/relationships/image" Target="../media/image22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12" Type="http://schemas.openxmlformats.org/officeDocument/2006/relationships/image" Target="../media/image21.sv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15.svg"/><Relationship Id="rId11" Type="http://schemas.openxmlformats.org/officeDocument/2006/relationships/image" Target="../media/image20.png"/><Relationship Id="rId5" Type="http://schemas.openxmlformats.org/officeDocument/2006/relationships/image" Target="../media/image14.png"/><Relationship Id="rId10" Type="http://schemas.openxmlformats.org/officeDocument/2006/relationships/image" Target="../media/image19.svg"/><Relationship Id="rId4" Type="http://schemas.openxmlformats.org/officeDocument/2006/relationships/image" Target="../media/image13.svg"/><Relationship Id="rId9" Type="http://schemas.openxmlformats.org/officeDocument/2006/relationships/image" Target="../media/image18.png"/><Relationship Id="rId14" Type="http://schemas.openxmlformats.org/officeDocument/2006/relationships/image" Target="../media/image23.sv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svg"/><Relationship Id="rId3" Type="http://schemas.openxmlformats.org/officeDocument/2006/relationships/image" Target="../media/image24.png"/><Relationship Id="rId7" Type="http://schemas.openxmlformats.org/officeDocument/2006/relationships/image" Target="../media/image2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27.svg"/><Relationship Id="rId5" Type="http://schemas.openxmlformats.org/officeDocument/2006/relationships/image" Target="../media/image26.png"/><Relationship Id="rId10" Type="http://schemas.openxmlformats.org/officeDocument/2006/relationships/image" Target="../media/image31.svg"/><Relationship Id="rId4" Type="http://schemas.openxmlformats.org/officeDocument/2006/relationships/image" Target="../media/image25.svg"/><Relationship Id="rId9" Type="http://schemas.openxmlformats.org/officeDocument/2006/relationships/image" Target="../media/image30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25.sv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24.pn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25.svg"/><Relationship Id="rId9" Type="http://schemas.microsoft.com/office/2007/relationships/diagramDrawing" Target="../diagrams/drawing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33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5000">
              <a:srgbClr val="004F97"/>
            </a:gs>
            <a:gs pos="100000">
              <a:schemeClr val="accent2"/>
            </a:gs>
            <a:gs pos="0">
              <a:schemeClr val="accent1"/>
            </a:gs>
          </a:gsLst>
          <a:lin ang="27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C2FBF3D2-722C-BC62-B50A-9DB59593A6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42000">
                <a:srgbClr val="004F97"/>
              </a:gs>
              <a:gs pos="0">
                <a:schemeClr val="accent2"/>
              </a:gs>
              <a:gs pos="100000">
                <a:schemeClr val="accent1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5D0090D-866E-ACCB-6D6F-4699A80683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9738" y="2342880"/>
            <a:ext cx="9522781" cy="737219"/>
          </a:xfrm>
        </p:spPr>
        <p:txBody>
          <a:bodyPr anchor="t">
            <a:noAutofit/>
          </a:bodyPr>
          <a:lstStyle/>
          <a:p>
            <a:r>
              <a:rPr lang="en-US"/>
              <a:t>Model of Care Training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66D1E14-9FB2-133C-4B2D-E2A31462CF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9738" y="3164588"/>
            <a:ext cx="9522781" cy="737220"/>
          </a:xfrm>
        </p:spPr>
        <p:txBody>
          <a:bodyPr anchor="ctr">
            <a:normAutofit/>
          </a:bodyPr>
          <a:lstStyle/>
          <a:p>
            <a:r>
              <a:rPr lang="en-US"/>
              <a:t>Mass General Brigham Health Plan DSNP Program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4EB9F3-3969-CAEF-A522-076D133120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738" y="3984407"/>
            <a:ext cx="1832218" cy="243349"/>
          </a:xfrm>
        </p:spPr>
        <p:txBody>
          <a:bodyPr/>
          <a:lstStyle/>
          <a:p>
            <a:r>
              <a:rPr lang="en-US"/>
              <a:t>Plan Year 2026</a:t>
            </a:r>
          </a:p>
        </p:txBody>
      </p:sp>
      <p:pic>
        <p:nvPicPr>
          <p:cNvPr id="17" name="Picture 16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0CA7B3B2-04CD-329C-7CE3-669726AF4392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97084" y="742939"/>
            <a:ext cx="3246592" cy="452284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04B48E55-D307-4272-E7D4-48E01C8425D2}"/>
              </a:ext>
            </a:extLst>
          </p:cNvPr>
          <p:cNvSpPr/>
          <p:nvPr/>
        </p:nvSpPr>
        <p:spPr>
          <a:xfrm>
            <a:off x="0" y="6225540"/>
            <a:ext cx="12192000" cy="6324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F23D4D3-E09B-83D4-18B0-5F9714A54280}"/>
              </a:ext>
            </a:extLst>
          </p:cNvPr>
          <p:cNvSpPr/>
          <p:nvPr/>
        </p:nvSpPr>
        <p:spPr>
          <a:xfrm>
            <a:off x="7985760" y="6225540"/>
            <a:ext cx="2103120" cy="6324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>
                <a:latin typeface="Roboto" panose="02000000000000000000" pitchFamily="2" charset="0"/>
                <a:ea typeface="Roboto" panose="02000000000000000000" pitchFamily="2" charset="0"/>
              </a:rPr>
              <a:t>Complete: 0%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A47F264-102D-8FC2-7C94-59F3689F0C4D}"/>
              </a:ext>
            </a:extLst>
          </p:cNvPr>
          <p:cNvSpPr/>
          <p:nvPr/>
        </p:nvSpPr>
        <p:spPr>
          <a:xfrm>
            <a:off x="5882640" y="6225540"/>
            <a:ext cx="2103120" cy="6324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60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D658922-8B0E-14E2-BE4E-2EA5836E8BFB}"/>
              </a:ext>
            </a:extLst>
          </p:cNvPr>
          <p:cNvSpPr/>
          <p:nvPr/>
        </p:nvSpPr>
        <p:spPr>
          <a:xfrm>
            <a:off x="10088880" y="6225540"/>
            <a:ext cx="2103120" cy="63246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b="1">
                <a:latin typeface="Roboto" panose="02000000000000000000" pitchFamily="2" charset="0"/>
                <a:ea typeface="Roboto" panose="02000000000000000000" pitchFamily="2" charset="0"/>
              </a:rPr>
              <a:t>Next </a:t>
            </a:r>
            <a:r>
              <a:rPr lang="en-US" sz="1600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→</a:t>
            </a:r>
            <a:endParaRPr lang="en-US" sz="1600" b="1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5" name="Freeform 8">
            <a:extLst>
              <a:ext uri="{FF2B5EF4-FFF2-40B4-BE49-F238E27FC236}">
                <a16:creationId xmlns:a16="http://schemas.microsoft.com/office/drawing/2014/main" id="{0C2C6299-7EEC-A8B9-ABF6-CFD8B09562C7}"/>
              </a:ext>
            </a:extLst>
          </p:cNvPr>
          <p:cNvSpPr/>
          <p:nvPr/>
        </p:nvSpPr>
        <p:spPr>
          <a:xfrm>
            <a:off x="476384" y="6368892"/>
            <a:ext cx="241400" cy="345756"/>
          </a:xfrm>
          <a:custGeom>
            <a:avLst/>
            <a:gdLst>
              <a:gd name="connsiteX0" fmla="*/ 241400 w 241400"/>
              <a:gd name="connsiteY0" fmla="*/ 281835 h 345756"/>
              <a:gd name="connsiteX1" fmla="*/ 241400 w 241400"/>
              <a:gd name="connsiteY1" fmla="*/ 311912 h 345756"/>
              <a:gd name="connsiteX2" fmla="*/ 151992 w 241400"/>
              <a:gd name="connsiteY2" fmla="*/ 333806 h 345756"/>
              <a:gd name="connsiteX3" fmla="*/ 89407 w 241400"/>
              <a:gd name="connsiteY3" fmla="*/ 333806 h 345756"/>
              <a:gd name="connsiteX4" fmla="*/ 0 w 241400"/>
              <a:gd name="connsiteY4" fmla="*/ 345756 h 345756"/>
              <a:gd name="connsiteX5" fmla="*/ 0 w 241400"/>
              <a:gd name="connsiteY5" fmla="*/ 315680 h 345756"/>
              <a:gd name="connsiteX6" fmla="*/ 89407 w 241400"/>
              <a:gd name="connsiteY6" fmla="*/ 303730 h 345756"/>
              <a:gd name="connsiteX7" fmla="*/ 151992 w 241400"/>
              <a:gd name="connsiteY7" fmla="*/ 303730 h 345756"/>
              <a:gd name="connsiteX8" fmla="*/ 241400 w 241400"/>
              <a:gd name="connsiteY8" fmla="*/ 281835 h 345756"/>
              <a:gd name="connsiteX9" fmla="*/ 241400 w 241400"/>
              <a:gd name="connsiteY9" fmla="*/ 231708 h 345756"/>
              <a:gd name="connsiteX10" fmla="*/ 241400 w 241400"/>
              <a:gd name="connsiteY10" fmla="*/ 261785 h 345756"/>
              <a:gd name="connsiteX11" fmla="*/ 151992 w 241400"/>
              <a:gd name="connsiteY11" fmla="*/ 283679 h 345756"/>
              <a:gd name="connsiteX12" fmla="*/ 89407 w 241400"/>
              <a:gd name="connsiteY12" fmla="*/ 283679 h 345756"/>
              <a:gd name="connsiteX13" fmla="*/ 0 w 241400"/>
              <a:gd name="connsiteY13" fmla="*/ 295631 h 345756"/>
              <a:gd name="connsiteX14" fmla="*/ 0 w 241400"/>
              <a:gd name="connsiteY14" fmla="*/ 265553 h 345756"/>
              <a:gd name="connsiteX15" fmla="*/ 89407 w 241400"/>
              <a:gd name="connsiteY15" fmla="*/ 253603 h 345756"/>
              <a:gd name="connsiteX16" fmla="*/ 151992 w 241400"/>
              <a:gd name="connsiteY16" fmla="*/ 253603 h 345756"/>
              <a:gd name="connsiteX17" fmla="*/ 241400 w 241400"/>
              <a:gd name="connsiteY17" fmla="*/ 231708 h 345756"/>
              <a:gd name="connsiteX18" fmla="*/ 208972 w 241400"/>
              <a:gd name="connsiteY18" fmla="*/ 129529 h 345756"/>
              <a:gd name="connsiteX19" fmla="*/ 241399 w 241400"/>
              <a:gd name="connsiteY19" fmla="*/ 129529 h 345756"/>
              <a:gd name="connsiteX20" fmla="*/ 241399 w 241400"/>
              <a:gd name="connsiteY20" fmla="*/ 211987 h 345756"/>
              <a:gd name="connsiteX21" fmla="*/ 208972 w 241400"/>
              <a:gd name="connsiteY21" fmla="*/ 228655 h 345756"/>
              <a:gd name="connsiteX22" fmla="*/ 139314 w 241400"/>
              <a:gd name="connsiteY22" fmla="*/ 129529 h 345756"/>
              <a:gd name="connsiteX23" fmla="*/ 171742 w 241400"/>
              <a:gd name="connsiteY23" fmla="*/ 129529 h 345756"/>
              <a:gd name="connsiteX24" fmla="*/ 171742 w 241400"/>
              <a:gd name="connsiteY24" fmla="*/ 234032 h 345756"/>
              <a:gd name="connsiteX25" fmla="*/ 139314 w 241400"/>
              <a:gd name="connsiteY25" fmla="*/ 234032 h 345756"/>
              <a:gd name="connsiteX26" fmla="*/ 139314 w 241400"/>
              <a:gd name="connsiteY26" fmla="*/ 184360 h 345756"/>
              <a:gd name="connsiteX27" fmla="*/ 69657 w 241400"/>
              <a:gd name="connsiteY27" fmla="*/ 129529 h 345756"/>
              <a:gd name="connsiteX28" fmla="*/ 102085 w 241400"/>
              <a:gd name="connsiteY28" fmla="*/ 129529 h 345756"/>
              <a:gd name="connsiteX29" fmla="*/ 102085 w 241400"/>
              <a:gd name="connsiteY29" fmla="*/ 234032 h 345756"/>
              <a:gd name="connsiteX30" fmla="*/ 69657 w 241400"/>
              <a:gd name="connsiteY30" fmla="*/ 234032 h 345756"/>
              <a:gd name="connsiteX31" fmla="*/ 69657 w 241400"/>
              <a:gd name="connsiteY31" fmla="*/ 184360 h 345756"/>
              <a:gd name="connsiteX32" fmla="*/ 0 w 241400"/>
              <a:gd name="connsiteY32" fmla="*/ 129529 h 345756"/>
              <a:gd name="connsiteX33" fmla="*/ 32428 w 241400"/>
              <a:gd name="connsiteY33" fmla="*/ 129529 h 345756"/>
              <a:gd name="connsiteX34" fmla="*/ 32428 w 241400"/>
              <a:gd name="connsiteY34" fmla="*/ 234032 h 345756"/>
              <a:gd name="connsiteX35" fmla="*/ 0 w 241400"/>
              <a:gd name="connsiteY35" fmla="*/ 234032 h 345756"/>
              <a:gd name="connsiteX36" fmla="*/ 0 w 241400"/>
              <a:gd name="connsiteY36" fmla="*/ 184360 h 345756"/>
              <a:gd name="connsiteX37" fmla="*/ 0 w 241400"/>
              <a:gd name="connsiteY37" fmla="*/ 80523 h 345756"/>
              <a:gd name="connsiteX38" fmla="*/ 241400 w 241400"/>
              <a:gd name="connsiteY38" fmla="*/ 80523 h 345756"/>
              <a:gd name="connsiteX39" fmla="*/ 241400 w 241400"/>
              <a:gd name="connsiteY39" fmla="*/ 109957 h 345756"/>
              <a:gd name="connsiteX40" fmla="*/ 120700 w 241400"/>
              <a:gd name="connsiteY40" fmla="*/ 109957 h 345756"/>
              <a:gd name="connsiteX41" fmla="*/ 0 w 241400"/>
              <a:gd name="connsiteY41" fmla="*/ 109957 h 345756"/>
              <a:gd name="connsiteX42" fmla="*/ 120700 w 241400"/>
              <a:gd name="connsiteY42" fmla="*/ 0 h 345756"/>
              <a:gd name="connsiteX43" fmla="*/ 241400 w 241400"/>
              <a:gd name="connsiteY43" fmla="*/ 40101 h 345756"/>
              <a:gd name="connsiteX44" fmla="*/ 241400 w 241400"/>
              <a:gd name="connsiteY44" fmla="*/ 70498 h 345756"/>
              <a:gd name="connsiteX45" fmla="*/ 120700 w 241400"/>
              <a:gd name="connsiteY45" fmla="*/ 30397 h 345756"/>
              <a:gd name="connsiteX46" fmla="*/ 0 w 241400"/>
              <a:gd name="connsiteY46" fmla="*/ 70498 h 345756"/>
              <a:gd name="connsiteX47" fmla="*/ 0 w 241400"/>
              <a:gd name="connsiteY47" fmla="*/ 40101 h 3457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241400" h="345756">
                <a:moveTo>
                  <a:pt x="241400" y="281835"/>
                </a:moveTo>
                <a:lnTo>
                  <a:pt x="241400" y="311912"/>
                </a:lnTo>
                <a:cubicBezTo>
                  <a:pt x="240758" y="313681"/>
                  <a:pt x="229057" y="333806"/>
                  <a:pt x="151992" y="333806"/>
                </a:cubicBezTo>
                <a:lnTo>
                  <a:pt x="89407" y="333806"/>
                </a:lnTo>
                <a:cubicBezTo>
                  <a:pt x="10361" y="334411"/>
                  <a:pt x="1505" y="344664"/>
                  <a:pt x="0" y="345756"/>
                </a:cubicBezTo>
                <a:lnTo>
                  <a:pt x="0" y="315680"/>
                </a:lnTo>
                <a:cubicBezTo>
                  <a:pt x="1505" y="314588"/>
                  <a:pt x="10361" y="304335"/>
                  <a:pt x="89407" y="303730"/>
                </a:cubicBezTo>
                <a:lnTo>
                  <a:pt x="151992" y="303730"/>
                </a:lnTo>
                <a:cubicBezTo>
                  <a:pt x="229057" y="303730"/>
                  <a:pt x="240758" y="283604"/>
                  <a:pt x="241400" y="281835"/>
                </a:cubicBezTo>
                <a:close/>
                <a:moveTo>
                  <a:pt x="241400" y="231708"/>
                </a:moveTo>
                <a:lnTo>
                  <a:pt x="241400" y="261785"/>
                </a:lnTo>
                <a:cubicBezTo>
                  <a:pt x="240758" y="263554"/>
                  <a:pt x="229057" y="283679"/>
                  <a:pt x="151992" y="283679"/>
                </a:cubicBezTo>
                <a:lnTo>
                  <a:pt x="89407" y="283679"/>
                </a:lnTo>
                <a:cubicBezTo>
                  <a:pt x="10361" y="284284"/>
                  <a:pt x="1505" y="294539"/>
                  <a:pt x="0" y="295631"/>
                </a:cubicBezTo>
                <a:lnTo>
                  <a:pt x="0" y="265553"/>
                </a:lnTo>
                <a:cubicBezTo>
                  <a:pt x="1505" y="264461"/>
                  <a:pt x="10361" y="254208"/>
                  <a:pt x="89407" y="253603"/>
                </a:cubicBezTo>
                <a:lnTo>
                  <a:pt x="151992" y="253603"/>
                </a:lnTo>
                <a:cubicBezTo>
                  <a:pt x="229057" y="253603"/>
                  <a:pt x="240758" y="233478"/>
                  <a:pt x="241400" y="231708"/>
                </a:cubicBezTo>
                <a:close/>
                <a:moveTo>
                  <a:pt x="208972" y="129529"/>
                </a:moveTo>
                <a:lnTo>
                  <a:pt x="241399" y="129529"/>
                </a:lnTo>
                <a:lnTo>
                  <a:pt x="241399" y="211987"/>
                </a:lnTo>
                <a:cubicBezTo>
                  <a:pt x="240971" y="213169"/>
                  <a:pt x="235558" y="222563"/>
                  <a:pt x="208972" y="228655"/>
                </a:cubicBezTo>
                <a:close/>
                <a:moveTo>
                  <a:pt x="139314" y="129529"/>
                </a:moveTo>
                <a:lnTo>
                  <a:pt x="171742" y="129529"/>
                </a:lnTo>
                <a:lnTo>
                  <a:pt x="171742" y="234032"/>
                </a:lnTo>
                <a:lnTo>
                  <a:pt x="139314" y="234032"/>
                </a:lnTo>
                <a:lnTo>
                  <a:pt x="139314" y="184360"/>
                </a:lnTo>
                <a:close/>
                <a:moveTo>
                  <a:pt x="69657" y="129529"/>
                </a:moveTo>
                <a:lnTo>
                  <a:pt x="102085" y="129529"/>
                </a:lnTo>
                <a:lnTo>
                  <a:pt x="102085" y="234032"/>
                </a:lnTo>
                <a:lnTo>
                  <a:pt x="69657" y="234032"/>
                </a:lnTo>
                <a:lnTo>
                  <a:pt x="69657" y="184360"/>
                </a:lnTo>
                <a:close/>
                <a:moveTo>
                  <a:pt x="0" y="129529"/>
                </a:moveTo>
                <a:lnTo>
                  <a:pt x="32428" y="129529"/>
                </a:lnTo>
                <a:lnTo>
                  <a:pt x="32428" y="234032"/>
                </a:lnTo>
                <a:lnTo>
                  <a:pt x="0" y="234032"/>
                </a:lnTo>
                <a:lnTo>
                  <a:pt x="0" y="184360"/>
                </a:lnTo>
                <a:close/>
                <a:moveTo>
                  <a:pt x="0" y="80523"/>
                </a:moveTo>
                <a:lnTo>
                  <a:pt x="241400" y="80523"/>
                </a:lnTo>
                <a:lnTo>
                  <a:pt x="241400" y="109957"/>
                </a:lnTo>
                <a:lnTo>
                  <a:pt x="120700" y="109957"/>
                </a:lnTo>
                <a:lnTo>
                  <a:pt x="0" y="109957"/>
                </a:lnTo>
                <a:close/>
                <a:moveTo>
                  <a:pt x="120700" y="0"/>
                </a:moveTo>
                <a:lnTo>
                  <a:pt x="241400" y="40101"/>
                </a:lnTo>
                <a:lnTo>
                  <a:pt x="241400" y="70498"/>
                </a:lnTo>
                <a:lnTo>
                  <a:pt x="120700" y="30397"/>
                </a:lnTo>
                <a:lnTo>
                  <a:pt x="0" y="70498"/>
                </a:lnTo>
                <a:lnTo>
                  <a:pt x="0" y="40101"/>
                </a:lnTo>
                <a:close/>
              </a:path>
            </a:pathLst>
          </a:custGeom>
          <a:solidFill>
            <a:srgbClr val="009CA6"/>
          </a:solidFill>
          <a:ln w="17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4902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FB3AF1-D75A-441E-9062-2B275FE743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D578DF4-7841-3564-B79D-9BE7C0E9F382}"/>
              </a:ext>
            </a:extLst>
          </p:cNvPr>
          <p:cNvSpPr txBox="1"/>
          <p:nvPr/>
        </p:nvSpPr>
        <p:spPr>
          <a:xfrm>
            <a:off x="904875" y="6221975"/>
            <a:ext cx="45910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/>
              <a:t>* Since this is a requirement for all One Care and SCO plans, you may be asked to complete multiple MOC trainings for members enrolled in the different health plans.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E01ED43-59FA-EB09-67B6-DE83B311401D}"/>
              </a:ext>
            </a:extLst>
          </p:cNvPr>
          <p:cNvSpPr txBox="1"/>
          <p:nvPr/>
        </p:nvSpPr>
        <p:spPr>
          <a:xfrm>
            <a:off x="4017523" y="6318021"/>
            <a:ext cx="71206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/>
              <a:t>Mass General Brigham Health Plan   |   Confidential—do not copy or distribute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CB177A0B-4DB9-612D-BD9C-F43B2D5A3C06}"/>
              </a:ext>
            </a:extLst>
          </p:cNvPr>
          <p:cNvSpPr/>
          <p:nvPr/>
        </p:nvSpPr>
        <p:spPr>
          <a:xfrm>
            <a:off x="-1" y="0"/>
            <a:ext cx="12192001" cy="6858000"/>
          </a:xfrm>
          <a:prstGeom prst="rect">
            <a:avLst/>
          </a:prstGeom>
          <a:gradFill>
            <a:gsLst>
              <a:gs pos="42000">
                <a:srgbClr val="004F97"/>
              </a:gs>
              <a:gs pos="0">
                <a:schemeClr val="accent2"/>
              </a:gs>
              <a:gs pos="100000">
                <a:schemeClr val="accent1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01ACC472-B445-909B-88B9-DC8F434601EC}"/>
              </a:ext>
            </a:extLst>
          </p:cNvPr>
          <p:cNvSpPr/>
          <p:nvPr/>
        </p:nvSpPr>
        <p:spPr>
          <a:xfrm>
            <a:off x="0" y="6225540"/>
            <a:ext cx="12192000" cy="6324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D8E685BB-8945-A239-7D29-91DC45BEDDD5}"/>
              </a:ext>
            </a:extLst>
          </p:cNvPr>
          <p:cNvSpPr/>
          <p:nvPr/>
        </p:nvSpPr>
        <p:spPr>
          <a:xfrm>
            <a:off x="7985760" y="6225540"/>
            <a:ext cx="2103120" cy="6324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>
                <a:latin typeface="Roboto" panose="02000000000000000000" pitchFamily="2" charset="0"/>
                <a:ea typeface="Roboto" panose="02000000000000000000" pitchFamily="2" charset="0"/>
              </a:rPr>
              <a:t>Complete: 72%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CD63C7EB-375D-48EA-C891-94EEC81CABF7}"/>
              </a:ext>
            </a:extLst>
          </p:cNvPr>
          <p:cNvSpPr/>
          <p:nvPr/>
        </p:nvSpPr>
        <p:spPr>
          <a:xfrm>
            <a:off x="5882640" y="6225540"/>
            <a:ext cx="2103120" cy="6324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>
                <a:latin typeface="Roboto" panose="02000000000000000000" pitchFamily="2" charset="0"/>
                <a:ea typeface="Roboto" panose="02000000000000000000" pitchFamily="2" charset="0"/>
              </a:rPr>
              <a:t>Section: 3/5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07FB079E-CCC5-F8BF-A4B0-20B66B0D7264}"/>
              </a:ext>
            </a:extLst>
          </p:cNvPr>
          <p:cNvSpPr/>
          <p:nvPr/>
        </p:nvSpPr>
        <p:spPr>
          <a:xfrm>
            <a:off x="10088880" y="6225540"/>
            <a:ext cx="2103120" cy="63246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b="1">
                <a:latin typeface="Roboto" panose="02000000000000000000" pitchFamily="2" charset="0"/>
                <a:ea typeface="Roboto" panose="02000000000000000000" pitchFamily="2" charset="0"/>
              </a:rPr>
              <a:t>Next </a:t>
            </a:r>
            <a:r>
              <a:rPr lang="en-US" sz="1600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→</a:t>
            </a:r>
            <a:endParaRPr lang="en-US" sz="1600" b="1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22" name="Freeform 8">
            <a:extLst>
              <a:ext uri="{FF2B5EF4-FFF2-40B4-BE49-F238E27FC236}">
                <a16:creationId xmlns:a16="http://schemas.microsoft.com/office/drawing/2014/main" id="{5B62FFD3-F1F6-0C19-C088-37AA9A3811A6}"/>
              </a:ext>
            </a:extLst>
          </p:cNvPr>
          <p:cNvSpPr/>
          <p:nvPr/>
        </p:nvSpPr>
        <p:spPr>
          <a:xfrm>
            <a:off x="476384" y="6368892"/>
            <a:ext cx="241400" cy="345756"/>
          </a:xfrm>
          <a:custGeom>
            <a:avLst/>
            <a:gdLst>
              <a:gd name="connsiteX0" fmla="*/ 241400 w 241400"/>
              <a:gd name="connsiteY0" fmla="*/ 281835 h 345756"/>
              <a:gd name="connsiteX1" fmla="*/ 241400 w 241400"/>
              <a:gd name="connsiteY1" fmla="*/ 311912 h 345756"/>
              <a:gd name="connsiteX2" fmla="*/ 151992 w 241400"/>
              <a:gd name="connsiteY2" fmla="*/ 333806 h 345756"/>
              <a:gd name="connsiteX3" fmla="*/ 89407 w 241400"/>
              <a:gd name="connsiteY3" fmla="*/ 333806 h 345756"/>
              <a:gd name="connsiteX4" fmla="*/ 0 w 241400"/>
              <a:gd name="connsiteY4" fmla="*/ 345756 h 345756"/>
              <a:gd name="connsiteX5" fmla="*/ 0 w 241400"/>
              <a:gd name="connsiteY5" fmla="*/ 315680 h 345756"/>
              <a:gd name="connsiteX6" fmla="*/ 89407 w 241400"/>
              <a:gd name="connsiteY6" fmla="*/ 303730 h 345756"/>
              <a:gd name="connsiteX7" fmla="*/ 151992 w 241400"/>
              <a:gd name="connsiteY7" fmla="*/ 303730 h 345756"/>
              <a:gd name="connsiteX8" fmla="*/ 241400 w 241400"/>
              <a:gd name="connsiteY8" fmla="*/ 281835 h 345756"/>
              <a:gd name="connsiteX9" fmla="*/ 241400 w 241400"/>
              <a:gd name="connsiteY9" fmla="*/ 231708 h 345756"/>
              <a:gd name="connsiteX10" fmla="*/ 241400 w 241400"/>
              <a:gd name="connsiteY10" fmla="*/ 261785 h 345756"/>
              <a:gd name="connsiteX11" fmla="*/ 151992 w 241400"/>
              <a:gd name="connsiteY11" fmla="*/ 283679 h 345756"/>
              <a:gd name="connsiteX12" fmla="*/ 89407 w 241400"/>
              <a:gd name="connsiteY12" fmla="*/ 283679 h 345756"/>
              <a:gd name="connsiteX13" fmla="*/ 0 w 241400"/>
              <a:gd name="connsiteY13" fmla="*/ 295631 h 345756"/>
              <a:gd name="connsiteX14" fmla="*/ 0 w 241400"/>
              <a:gd name="connsiteY14" fmla="*/ 265553 h 345756"/>
              <a:gd name="connsiteX15" fmla="*/ 89407 w 241400"/>
              <a:gd name="connsiteY15" fmla="*/ 253603 h 345756"/>
              <a:gd name="connsiteX16" fmla="*/ 151992 w 241400"/>
              <a:gd name="connsiteY16" fmla="*/ 253603 h 345756"/>
              <a:gd name="connsiteX17" fmla="*/ 241400 w 241400"/>
              <a:gd name="connsiteY17" fmla="*/ 231708 h 345756"/>
              <a:gd name="connsiteX18" fmla="*/ 208972 w 241400"/>
              <a:gd name="connsiteY18" fmla="*/ 129529 h 345756"/>
              <a:gd name="connsiteX19" fmla="*/ 241399 w 241400"/>
              <a:gd name="connsiteY19" fmla="*/ 129529 h 345756"/>
              <a:gd name="connsiteX20" fmla="*/ 241399 w 241400"/>
              <a:gd name="connsiteY20" fmla="*/ 211987 h 345756"/>
              <a:gd name="connsiteX21" fmla="*/ 208972 w 241400"/>
              <a:gd name="connsiteY21" fmla="*/ 228655 h 345756"/>
              <a:gd name="connsiteX22" fmla="*/ 139314 w 241400"/>
              <a:gd name="connsiteY22" fmla="*/ 129529 h 345756"/>
              <a:gd name="connsiteX23" fmla="*/ 171742 w 241400"/>
              <a:gd name="connsiteY23" fmla="*/ 129529 h 345756"/>
              <a:gd name="connsiteX24" fmla="*/ 171742 w 241400"/>
              <a:gd name="connsiteY24" fmla="*/ 234032 h 345756"/>
              <a:gd name="connsiteX25" fmla="*/ 139314 w 241400"/>
              <a:gd name="connsiteY25" fmla="*/ 234032 h 345756"/>
              <a:gd name="connsiteX26" fmla="*/ 139314 w 241400"/>
              <a:gd name="connsiteY26" fmla="*/ 184360 h 345756"/>
              <a:gd name="connsiteX27" fmla="*/ 69657 w 241400"/>
              <a:gd name="connsiteY27" fmla="*/ 129529 h 345756"/>
              <a:gd name="connsiteX28" fmla="*/ 102085 w 241400"/>
              <a:gd name="connsiteY28" fmla="*/ 129529 h 345756"/>
              <a:gd name="connsiteX29" fmla="*/ 102085 w 241400"/>
              <a:gd name="connsiteY29" fmla="*/ 234032 h 345756"/>
              <a:gd name="connsiteX30" fmla="*/ 69657 w 241400"/>
              <a:gd name="connsiteY30" fmla="*/ 234032 h 345756"/>
              <a:gd name="connsiteX31" fmla="*/ 69657 w 241400"/>
              <a:gd name="connsiteY31" fmla="*/ 184360 h 345756"/>
              <a:gd name="connsiteX32" fmla="*/ 0 w 241400"/>
              <a:gd name="connsiteY32" fmla="*/ 129529 h 345756"/>
              <a:gd name="connsiteX33" fmla="*/ 32428 w 241400"/>
              <a:gd name="connsiteY33" fmla="*/ 129529 h 345756"/>
              <a:gd name="connsiteX34" fmla="*/ 32428 w 241400"/>
              <a:gd name="connsiteY34" fmla="*/ 234032 h 345756"/>
              <a:gd name="connsiteX35" fmla="*/ 0 w 241400"/>
              <a:gd name="connsiteY35" fmla="*/ 234032 h 345756"/>
              <a:gd name="connsiteX36" fmla="*/ 0 w 241400"/>
              <a:gd name="connsiteY36" fmla="*/ 184360 h 345756"/>
              <a:gd name="connsiteX37" fmla="*/ 0 w 241400"/>
              <a:gd name="connsiteY37" fmla="*/ 80523 h 345756"/>
              <a:gd name="connsiteX38" fmla="*/ 241400 w 241400"/>
              <a:gd name="connsiteY38" fmla="*/ 80523 h 345756"/>
              <a:gd name="connsiteX39" fmla="*/ 241400 w 241400"/>
              <a:gd name="connsiteY39" fmla="*/ 109957 h 345756"/>
              <a:gd name="connsiteX40" fmla="*/ 120700 w 241400"/>
              <a:gd name="connsiteY40" fmla="*/ 109957 h 345756"/>
              <a:gd name="connsiteX41" fmla="*/ 0 w 241400"/>
              <a:gd name="connsiteY41" fmla="*/ 109957 h 345756"/>
              <a:gd name="connsiteX42" fmla="*/ 120700 w 241400"/>
              <a:gd name="connsiteY42" fmla="*/ 0 h 345756"/>
              <a:gd name="connsiteX43" fmla="*/ 241400 w 241400"/>
              <a:gd name="connsiteY43" fmla="*/ 40101 h 345756"/>
              <a:gd name="connsiteX44" fmla="*/ 241400 w 241400"/>
              <a:gd name="connsiteY44" fmla="*/ 70498 h 345756"/>
              <a:gd name="connsiteX45" fmla="*/ 120700 w 241400"/>
              <a:gd name="connsiteY45" fmla="*/ 30397 h 345756"/>
              <a:gd name="connsiteX46" fmla="*/ 0 w 241400"/>
              <a:gd name="connsiteY46" fmla="*/ 70498 h 345756"/>
              <a:gd name="connsiteX47" fmla="*/ 0 w 241400"/>
              <a:gd name="connsiteY47" fmla="*/ 40101 h 3457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241400" h="345756">
                <a:moveTo>
                  <a:pt x="241400" y="281835"/>
                </a:moveTo>
                <a:lnTo>
                  <a:pt x="241400" y="311912"/>
                </a:lnTo>
                <a:cubicBezTo>
                  <a:pt x="240758" y="313681"/>
                  <a:pt x="229057" y="333806"/>
                  <a:pt x="151992" y="333806"/>
                </a:cubicBezTo>
                <a:lnTo>
                  <a:pt x="89407" y="333806"/>
                </a:lnTo>
                <a:cubicBezTo>
                  <a:pt x="10361" y="334411"/>
                  <a:pt x="1505" y="344664"/>
                  <a:pt x="0" y="345756"/>
                </a:cubicBezTo>
                <a:lnTo>
                  <a:pt x="0" y="315680"/>
                </a:lnTo>
                <a:cubicBezTo>
                  <a:pt x="1505" y="314588"/>
                  <a:pt x="10361" y="304335"/>
                  <a:pt x="89407" y="303730"/>
                </a:cubicBezTo>
                <a:lnTo>
                  <a:pt x="151992" y="303730"/>
                </a:lnTo>
                <a:cubicBezTo>
                  <a:pt x="229057" y="303730"/>
                  <a:pt x="240758" y="283604"/>
                  <a:pt x="241400" y="281835"/>
                </a:cubicBezTo>
                <a:close/>
                <a:moveTo>
                  <a:pt x="241400" y="231708"/>
                </a:moveTo>
                <a:lnTo>
                  <a:pt x="241400" y="261785"/>
                </a:lnTo>
                <a:cubicBezTo>
                  <a:pt x="240758" y="263554"/>
                  <a:pt x="229057" y="283679"/>
                  <a:pt x="151992" y="283679"/>
                </a:cubicBezTo>
                <a:lnTo>
                  <a:pt x="89407" y="283679"/>
                </a:lnTo>
                <a:cubicBezTo>
                  <a:pt x="10361" y="284284"/>
                  <a:pt x="1505" y="294539"/>
                  <a:pt x="0" y="295631"/>
                </a:cubicBezTo>
                <a:lnTo>
                  <a:pt x="0" y="265553"/>
                </a:lnTo>
                <a:cubicBezTo>
                  <a:pt x="1505" y="264461"/>
                  <a:pt x="10361" y="254208"/>
                  <a:pt x="89407" y="253603"/>
                </a:cubicBezTo>
                <a:lnTo>
                  <a:pt x="151992" y="253603"/>
                </a:lnTo>
                <a:cubicBezTo>
                  <a:pt x="229057" y="253603"/>
                  <a:pt x="240758" y="233478"/>
                  <a:pt x="241400" y="231708"/>
                </a:cubicBezTo>
                <a:close/>
                <a:moveTo>
                  <a:pt x="208972" y="129529"/>
                </a:moveTo>
                <a:lnTo>
                  <a:pt x="241399" y="129529"/>
                </a:lnTo>
                <a:lnTo>
                  <a:pt x="241399" y="211987"/>
                </a:lnTo>
                <a:cubicBezTo>
                  <a:pt x="240971" y="213169"/>
                  <a:pt x="235558" y="222563"/>
                  <a:pt x="208972" y="228655"/>
                </a:cubicBezTo>
                <a:close/>
                <a:moveTo>
                  <a:pt x="139314" y="129529"/>
                </a:moveTo>
                <a:lnTo>
                  <a:pt x="171742" y="129529"/>
                </a:lnTo>
                <a:lnTo>
                  <a:pt x="171742" y="234032"/>
                </a:lnTo>
                <a:lnTo>
                  <a:pt x="139314" y="234032"/>
                </a:lnTo>
                <a:lnTo>
                  <a:pt x="139314" y="184360"/>
                </a:lnTo>
                <a:close/>
                <a:moveTo>
                  <a:pt x="69657" y="129529"/>
                </a:moveTo>
                <a:lnTo>
                  <a:pt x="102085" y="129529"/>
                </a:lnTo>
                <a:lnTo>
                  <a:pt x="102085" y="234032"/>
                </a:lnTo>
                <a:lnTo>
                  <a:pt x="69657" y="234032"/>
                </a:lnTo>
                <a:lnTo>
                  <a:pt x="69657" y="184360"/>
                </a:lnTo>
                <a:close/>
                <a:moveTo>
                  <a:pt x="0" y="129529"/>
                </a:moveTo>
                <a:lnTo>
                  <a:pt x="32428" y="129529"/>
                </a:lnTo>
                <a:lnTo>
                  <a:pt x="32428" y="234032"/>
                </a:lnTo>
                <a:lnTo>
                  <a:pt x="0" y="234032"/>
                </a:lnTo>
                <a:lnTo>
                  <a:pt x="0" y="184360"/>
                </a:lnTo>
                <a:close/>
                <a:moveTo>
                  <a:pt x="0" y="80523"/>
                </a:moveTo>
                <a:lnTo>
                  <a:pt x="241400" y="80523"/>
                </a:lnTo>
                <a:lnTo>
                  <a:pt x="241400" y="109957"/>
                </a:lnTo>
                <a:lnTo>
                  <a:pt x="120700" y="109957"/>
                </a:lnTo>
                <a:lnTo>
                  <a:pt x="0" y="109957"/>
                </a:lnTo>
                <a:close/>
                <a:moveTo>
                  <a:pt x="120700" y="0"/>
                </a:moveTo>
                <a:lnTo>
                  <a:pt x="241400" y="40101"/>
                </a:lnTo>
                <a:lnTo>
                  <a:pt x="241400" y="70498"/>
                </a:lnTo>
                <a:lnTo>
                  <a:pt x="120700" y="30397"/>
                </a:lnTo>
                <a:lnTo>
                  <a:pt x="0" y="70498"/>
                </a:lnTo>
                <a:lnTo>
                  <a:pt x="0" y="40101"/>
                </a:lnTo>
                <a:close/>
              </a:path>
            </a:pathLst>
          </a:custGeom>
          <a:solidFill>
            <a:srgbClr val="009CA6"/>
          </a:solidFill>
          <a:ln w="17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8" name="Title 1">
            <a:extLst>
              <a:ext uri="{FF2B5EF4-FFF2-40B4-BE49-F238E27FC236}">
                <a16:creationId xmlns:a16="http://schemas.microsoft.com/office/drawing/2014/main" id="{DD6069AB-25A7-071F-61D4-9785F7619E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7784" y="313693"/>
            <a:ext cx="10902950" cy="956516"/>
          </a:xfrm>
        </p:spPr>
        <p:txBody>
          <a:bodyPr/>
          <a:lstStyle/>
          <a:p>
            <a:pPr algn="ctr">
              <a:spcAft>
                <a:spcPts val="1200"/>
              </a:spcAft>
            </a:pPr>
            <a:r>
              <a:rPr lang="en-US" sz="16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Care Coordination</a:t>
            </a:r>
            <a:br>
              <a:rPr lang="en-US" sz="1600" b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n-US">
                <a:solidFill>
                  <a:schemeClr val="bg1"/>
                </a:solidFill>
              </a:rPr>
              <a:t>Covered Services</a:t>
            </a:r>
            <a:br>
              <a:rPr lang="en-US"/>
            </a:br>
            <a:br>
              <a:rPr lang="en-US" sz="1600" i="1"/>
            </a:br>
            <a:endParaRPr lang="en-US"/>
          </a:p>
        </p:txBody>
      </p: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41FB8F01-2470-1238-417E-4E211E9EB32A}"/>
              </a:ext>
            </a:extLst>
          </p:cNvPr>
          <p:cNvCxnSpPr>
            <a:cxnSpLocks/>
          </p:cNvCxnSpPr>
          <p:nvPr/>
        </p:nvCxnSpPr>
        <p:spPr>
          <a:xfrm>
            <a:off x="4654901" y="1043972"/>
            <a:ext cx="3028716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9" name="Group 88">
            <a:extLst>
              <a:ext uri="{FF2B5EF4-FFF2-40B4-BE49-F238E27FC236}">
                <a16:creationId xmlns:a16="http://schemas.microsoft.com/office/drawing/2014/main" id="{503DE29D-8293-35FD-D512-6E7C37CF76DC}"/>
              </a:ext>
            </a:extLst>
          </p:cNvPr>
          <p:cNvGrpSpPr/>
          <p:nvPr/>
        </p:nvGrpSpPr>
        <p:grpSpPr>
          <a:xfrm>
            <a:off x="485910" y="1260530"/>
            <a:ext cx="2758662" cy="4725530"/>
            <a:chOff x="485910" y="1260530"/>
            <a:chExt cx="2758662" cy="4725530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5280C4CB-28B6-A172-A183-CDD464BA3F14}"/>
                </a:ext>
              </a:extLst>
            </p:cNvPr>
            <p:cNvGrpSpPr/>
            <p:nvPr/>
          </p:nvGrpSpPr>
          <p:grpSpPr>
            <a:xfrm>
              <a:off x="485910" y="1260530"/>
              <a:ext cx="2758662" cy="4725530"/>
              <a:chOff x="476384" y="284070"/>
              <a:chExt cx="6023476" cy="2746524"/>
            </a:xfrm>
            <a:effectLst>
              <a:outerShdw blurRad="127000" dist="38100" dir="2700000" algn="tl" rotWithShape="0">
                <a:schemeClr val="accent2">
                  <a:alpha val="30000"/>
                </a:schemeClr>
              </a:outerShdw>
            </a:effectLst>
          </p:grpSpPr>
          <p:sp>
            <p:nvSpPr>
              <p:cNvPr id="6" name="Rectangle: Rounded Corners 5">
                <a:extLst>
                  <a:ext uri="{FF2B5EF4-FFF2-40B4-BE49-F238E27FC236}">
                    <a16:creationId xmlns:a16="http://schemas.microsoft.com/office/drawing/2014/main" id="{6ECA840A-B7DB-7E94-735E-6320552143EB}"/>
                  </a:ext>
                </a:extLst>
              </p:cNvPr>
              <p:cNvSpPr/>
              <p:nvPr/>
            </p:nvSpPr>
            <p:spPr>
              <a:xfrm>
                <a:off x="476384" y="2346456"/>
                <a:ext cx="2202180" cy="684138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400"/>
              </a:p>
            </p:txBody>
          </p:sp>
          <p:sp>
            <p:nvSpPr>
              <p:cNvPr id="7" name="Rectangle: Rounded Corners 6">
                <a:extLst>
                  <a:ext uri="{FF2B5EF4-FFF2-40B4-BE49-F238E27FC236}">
                    <a16:creationId xmlns:a16="http://schemas.microsoft.com/office/drawing/2014/main" id="{E3A0E1F4-DA35-E3F3-F93A-DB3CE64634D6}"/>
                  </a:ext>
                </a:extLst>
              </p:cNvPr>
              <p:cNvSpPr/>
              <p:nvPr/>
            </p:nvSpPr>
            <p:spPr>
              <a:xfrm>
                <a:off x="4297680" y="2346456"/>
                <a:ext cx="2202180" cy="684138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400"/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91C45A3C-9682-FFFA-D672-A1C18A340252}"/>
                  </a:ext>
                </a:extLst>
              </p:cNvPr>
              <p:cNvSpPr/>
              <p:nvPr/>
            </p:nvSpPr>
            <p:spPr>
              <a:xfrm>
                <a:off x="1874520" y="2346456"/>
                <a:ext cx="2985770" cy="68413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400"/>
              </a:p>
            </p:txBody>
          </p:sp>
          <p:grpSp>
            <p:nvGrpSpPr>
              <p:cNvPr id="9" name="Group 8">
                <a:extLst>
                  <a:ext uri="{FF2B5EF4-FFF2-40B4-BE49-F238E27FC236}">
                    <a16:creationId xmlns:a16="http://schemas.microsoft.com/office/drawing/2014/main" id="{85E30B35-7C9B-75FA-1EC3-ADBDD8B1A78F}"/>
                  </a:ext>
                </a:extLst>
              </p:cNvPr>
              <p:cNvGrpSpPr/>
              <p:nvPr/>
            </p:nvGrpSpPr>
            <p:grpSpPr>
              <a:xfrm>
                <a:off x="476384" y="284070"/>
                <a:ext cx="6023476" cy="2457836"/>
                <a:chOff x="476384" y="284070"/>
                <a:chExt cx="6023476" cy="2764872"/>
              </a:xfrm>
            </p:grpSpPr>
            <p:sp>
              <p:nvSpPr>
                <p:cNvPr id="10" name="Rectangle: Rounded Corners 9">
                  <a:extLst>
                    <a:ext uri="{FF2B5EF4-FFF2-40B4-BE49-F238E27FC236}">
                      <a16:creationId xmlns:a16="http://schemas.microsoft.com/office/drawing/2014/main" id="{24994B1F-3996-9876-88D4-52CA66008764}"/>
                    </a:ext>
                  </a:extLst>
                </p:cNvPr>
                <p:cNvSpPr/>
                <p:nvPr/>
              </p:nvSpPr>
              <p:spPr>
                <a:xfrm>
                  <a:off x="476384" y="284070"/>
                  <a:ext cx="2202180" cy="769601"/>
                </a:xfrm>
                <a:prstGeom prst="round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400"/>
                </a:p>
              </p:txBody>
            </p:sp>
            <p:sp>
              <p:nvSpPr>
                <p:cNvPr id="11" name="Rectangle: Rounded Corners 10">
                  <a:extLst>
                    <a:ext uri="{FF2B5EF4-FFF2-40B4-BE49-F238E27FC236}">
                      <a16:creationId xmlns:a16="http://schemas.microsoft.com/office/drawing/2014/main" id="{53739D74-909A-2705-2AAA-CF7894230CA3}"/>
                    </a:ext>
                  </a:extLst>
                </p:cNvPr>
                <p:cNvSpPr/>
                <p:nvPr/>
              </p:nvSpPr>
              <p:spPr>
                <a:xfrm>
                  <a:off x="4297680" y="284070"/>
                  <a:ext cx="2202180" cy="769601"/>
                </a:xfrm>
                <a:prstGeom prst="round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400"/>
                </a:p>
              </p:txBody>
            </p:sp>
            <p:sp>
              <p:nvSpPr>
                <p:cNvPr id="12" name="Rectangle 11">
                  <a:extLst>
                    <a:ext uri="{FF2B5EF4-FFF2-40B4-BE49-F238E27FC236}">
                      <a16:creationId xmlns:a16="http://schemas.microsoft.com/office/drawing/2014/main" id="{99A9B806-2863-4FFE-A62C-5BE1044FE8FF}"/>
                    </a:ext>
                  </a:extLst>
                </p:cNvPr>
                <p:cNvSpPr/>
                <p:nvPr/>
              </p:nvSpPr>
              <p:spPr>
                <a:xfrm>
                  <a:off x="1874520" y="284070"/>
                  <a:ext cx="2985770" cy="769601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400"/>
                </a:p>
              </p:txBody>
            </p:sp>
            <p:sp>
              <p:nvSpPr>
                <p:cNvPr id="13" name="Flowchart: Process 12">
                  <a:extLst>
                    <a:ext uri="{FF2B5EF4-FFF2-40B4-BE49-F238E27FC236}">
                      <a16:creationId xmlns:a16="http://schemas.microsoft.com/office/drawing/2014/main" id="{6A677472-83C3-1667-CF67-093174C9895C}"/>
                    </a:ext>
                  </a:extLst>
                </p:cNvPr>
                <p:cNvSpPr/>
                <p:nvPr/>
              </p:nvSpPr>
              <p:spPr>
                <a:xfrm>
                  <a:off x="476384" y="419101"/>
                  <a:ext cx="6023476" cy="2629841"/>
                </a:xfrm>
                <a:prstGeom prst="flowChartProcess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23DA3E7E-2ED1-1264-C97E-41FFB9556B7F}"/>
                </a:ext>
              </a:extLst>
            </p:cNvPr>
            <p:cNvSpPr txBox="1"/>
            <p:nvPr/>
          </p:nvSpPr>
          <p:spPr>
            <a:xfrm>
              <a:off x="636389" y="1464038"/>
              <a:ext cx="2455005" cy="35317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spcAft>
                  <a:spcPts val="300"/>
                </a:spcAft>
              </a:pPr>
              <a:r>
                <a:rPr lang="en-US" sz="1400" b="1" u="sng">
                  <a:solidFill>
                    <a:schemeClr val="accent2"/>
                  </a:solidFill>
                </a:rPr>
                <a:t>Request for Service</a:t>
              </a:r>
            </a:p>
            <a:p>
              <a:pPr marL="179705" lvl="0" indent="-179705">
                <a:spcBef>
                  <a:spcPts val="600"/>
                </a:spcBef>
                <a:spcAft>
                  <a:spcPts val="300"/>
                </a:spcAft>
                <a:buClr>
                  <a:srgbClr val="000000"/>
                </a:buClr>
                <a:buFont typeface="Arial,Sans-Serif"/>
                <a:buChar char="•"/>
              </a:pPr>
              <a:r>
                <a:rPr lang="en-US" sz="1400">
                  <a:solidFill>
                    <a:srgbClr val="000000"/>
                  </a:solidFill>
                </a:rPr>
                <a:t>Can be initiated by the member, their providers or caregivers</a:t>
              </a:r>
            </a:p>
            <a:p>
              <a:pPr marL="179705" lvl="0" indent="-179705">
                <a:spcBef>
                  <a:spcPts val="600"/>
                </a:spcBef>
                <a:spcAft>
                  <a:spcPts val="300"/>
                </a:spcAft>
                <a:buClr>
                  <a:srgbClr val="000000"/>
                </a:buClr>
                <a:buFont typeface="Arial,Sans-Serif"/>
                <a:buChar char="•"/>
              </a:pPr>
              <a:r>
                <a:rPr lang="en-US" sz="1400">
                  <a:solidFill>
                    <a:srgbClr val="000000"/>
                  </a:solidFill>
                </a:rPr>
                <a:t>For services requiring PA, providers would submit through the portal and their current workflows</a:t>
              </a:r>
            </a:p>
            <a:p>
              <a:pPr marL="179705" lvl="0" indent="-179705">
                <a:spcBef>
                  <a:spcPts val="600"/>
                </a:spcBef>
                <a:spcAft>
                  <a:spcPts val="300"/>
                </a:spcAft>
                <a:buClr>
                  <a:srgbClr val="000000"/>
                </a:buClr>
                <a:buFont typeface="Arial,Sans-Serif"/>
                <a:buChar char="•"/>
              </a:pPr>
              <a:r>
                <a:rPr lang="en-US" sz="1400">
                  <a:solidFill>
                    <a:srgbClr val="000000"/>
                  </a:solidFill>
                </a:rPr>
                <a:t>For services not requiring auth, the care manager or care coordinator can intake the request for processing</a:t>
              </a:r>
            </a:p>
            <a:p>
              <a:pPr lvl="0">
                <a:spcBef>
                  <a:spcPct val="0"/>
                </a:spcBef>
                <a:spcAft>
                  <a:spcPts val="300"/>
                </a:spcAft>
              </a:pPr>
              <a:endParaRPr lang="en-US" sz="1400">
                <a:solidFill>
                  <a:srgbClr val="000000"/>
                </a:solidFill>
              </a:endParaRPr>
            </a:p>
            <a:p>
              <a:pPr algn="ctr">
                <a:spcAft>
                  <a:spcPts val="300"/>
                </a:spcAft>
              </a:pPr>
              <a:endParaRPr lang="en-US" sz="1400" b="1">
                <a:solidFill>
                  <a:schemeClr val="accent2"/>
                </a:solidFill>
              </a:endParaRPr>
            </a:p>
          </p:txBody>
        </p: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822B6E82-B561-00FF-55D4-67339A11ABB0}"/>
              </a:ext>
            </a:extLst>
          </p:cNvPr>
          <p:cNvGrpSpPr/>
          <p:nvPr/>
        </p:nvGrpSpPr>
        <p:grpSpPr>
          <a:xfrm>
            <a:off x="3317504" y="1270210"/>
            <a:ext cx="2758662" cy="4772004"/>
            <a:chOff x="3277964" y="1270210"/>
            <a:chExt cx="2758662" cy="4772004"/>
          </a:xfrm>
        </p:grpSpPr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96F1F60F-0ABD-436B-DACA-EB69C9931938}"/>
                </a:ext>
              </a:extLst>
            </p:cNvPr>
            <p:cNvGrpSpPr/>
            <p:nvPr/>
          </p:nvGrpSpPr>
          <p:grpSpPr>
            <a:xfrm>
              <a:off x="3277964" y="1270210"/>
              <a:ext cx="2758662" cy="4725530"/>
              <a:chOff x="476384" y="284070"/>
              <a:chExt cx="6023476" cy="2746524"/>
            </a:xfrm>
            <a:effectLst>
              <a:outerShdw blurRad="127000" dist="38100" dir="2700000" algn="tl" rotWithShape="0">
                <a:schemeClr val="accent2">
                  <a:alpha val="30000"/>
                </a:schemeClr>
              </a:outerShdw>
            </a:effectLst>
          </p:grpSpPr>
          <p:sp>
            <p:nvSpPr>
              <p:cNvPr id="15" name="Rectangle: Rounded Corners 14">
                <a:extLst>
                  <a:ext uri="{FF2B5EF4-FFF2-40B4-BE49-F238E27FC236}">
                    <a16:creationId xmlns:a16="http://schemas.microsoft.com/office/drawing/2014/main" id="{B46949F0-2890-55C3-7F2A-FB1B62034332}"/>
                  </a:ext>
                </a:extLst>
              </p:cNvPr>
              <p:cNvSpPr/>
              <p:nvPr/>
            </p:nvSpPr>
            <p:spPr>
              <a:xfrm>
                <a:off x="476384" y="2346456"/>
                <a:ext cx="2202180" cy="684138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400"/>
              </a:p>
            </p:txBody>
          </p:sp>
          <p:sp>
            <p:nvSpPr>
              <p:cNvPr id="16" name="Rectangle: Rounded Corners 15">
                <a:extLst>
                  <a:ext uri="{FF2B5EF4-FFF2-40B4-BE49-F238E27FC236}">
                    <a16:creationId xmlns:a16="http://schemas.microsoft.com/office/drawing/2014/main" id="{9887DE9E-281B-CBF7-F145-4A33A87BE624}"/>
                  </a:ext>
                </a:extLst>
              </p:cNvPr>
              <p:cNvSpPr/>
              <p:nvPr/>
            </p:nvSpPr>
            <p:spPr>
              <a:xfrm>
                <a:off x="4297680" y="2346456"/>
                <a:ext cx="2202180" cy="684138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400"/>
              </a:p>
            </p:txBody>
          </p:sp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7BCC1027-317F-C2CF-7592-C32E6701D28A}"/>
                  </a:ext>
                </a:extLst>
              </p:cNvPr>
              <p:cNvSpPr/>
              <p:nvPr/>
            </p:nvSpPr>
            <p:spPr>
              <a:xfrm>
                <a:off x="1874520" y="2346456"/>
                <a:ext cx="2985770" cy="68413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400"/>
              </a:p>
            </p:txBody>
          </p:sp>
          <p:grpSp>
            <p:nvGrpSpPr>
              <p:cNvPr id="18" name="Group 17">
                <a:extLst>
                  <a:ext uri="{FF2B5EF4-FFF2-40B4-BE49-F238E27FC236}">
                    <a16:creationId xmlns:a16="http://schemas.microsoft.com/office/drawing/2014/main" id="{09838C8B-A806-78BB-2389-F7820992957A}"/>
                  </a:ext>
                </a:extLst>
              </p:cNvPr>
              <p:cNvGrpSpPr/>
              <p:nvPr/>
            </p:nvGrpSpPr>
            <p:grpSpPr>
              <a:xfrm>
                <a:off x="476384" y="284070"/>
                <a:ext cx="6023476" cy="2457836"/>
                <a:chOff x="476384" y="284070"/>
                <a:chExt cx="6023476" cy="2764872"/>
              </a:xfrm>
            </p:grpSpPr>
            <p:sp>
              <p:nvSpPr>
                <p:cNvPr id="19" name="Rectangle: Rounded Corners 18">
                  <a:extLst>
                    <a:ext uri="{FF2B5EF4-FFF2-40B4-BE49-F238E27FC236}">
                      <a16:creationId xmlns:a16="http://schemas.microsoft.com/office/drawing/2014/main" id="{41D02A8F-73F1-E74E-C086-B5ABA6D2DF69}"/>
                    </a:ext>
                  </a:extLst>
                </p:cNvPr>
                <p:cNvSpPr/>
                <p:nvPr/>
              </p:nvSpPr>
              <p:spPr>
                <a:xfrm>
                  <a:off x="476384" y="284070"/>
                  <a:ext cx="2202180" cy="769601"/>
                </a:xfrm>
                <a:prstGeom prst="round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400"/>
                </a:p>
              </p:txBody>
            </p:sp>
            <p:sp>
              <p:nvSpPr>
                <p:cNvPr id="20" name="Rectangle: Rounded Corners 19">
                  <a:extLst>
                    <a:ext uri="{FF2B5EF4-FFF2-40B4-BE49-F238E27FC236}">
                      <a16:creationId xmlns:a16="http://schemas.microsoft.com/office/drawing/2014/main" id="{A3C78CC8-5FEE-41EC-E8FA-9931FC25B5E4}"/>
                    </a:ext>
                  </a:extLst>
                </p:cNvPr>
                <p:cNvSpPr/>
                <p:nvPr/>
              </p:nvSpPr>
              <p:spPr>
                <a:xfrm>
                  <a:off x="4297680" y="284070"/>
                  <a:ext cx="2202180" cy="769601"/>
                </a:xfrm>
                <a:prstGeom prst="round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400"/>
                </a:p>
              </p:txBody>
            </p:sp>
            <p:sp>
              <p:nvSpPr>
                <p:cNvPr id="21" name="Rectangle 20">
                  <a:extLst>
                    <a:ext uri="{FF2B5EF4-FFF2-40B4-BE49-F238E27FC236}">
                      <a16:creationId xmlns:a16="http://schemas.microsoft.com/office/drawing/2014/main" id="{5C6FB2CE-0CFF-F155-C27B-B6C0FA103040}"/>
                    </a:ext>
                  </a:extLst>
                </p:cNvPr>
                <p:cNvSpPr/>
                <p:nvPr/>
              </p:nvSpPr>
              <p:spPr>
                <a:xfrm>
                  <a:off x="1874520" y="284070"/>
                  <a:ext cx="2985770" cy="769601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400"/>
                </a:p>
              </p:txBody>
            </p:sp>
            <p:sp>
              <p:nvSpPr>
                <p:cNvPr id="23" name="Flowchart: Process 22">
                  <a:extLst>
                    <a:ext uri="{FF2B5EF4-FFF2-40B4-BE49-F238E27FC236}">
                      <a16:creationId xmlns:a16="http://schemas.microsoft.com/office/drawing/2014/main" id="{7AAF4211-A077-AF1F-F9DE-B9A024C1786E}"/>
                    </a:ext>
                  </a:extLst>
                </p:cNvPr>
                <p:cNvSpPr/>
                <p:nvPr/>
              </p:nvSpPr>
              <p:spPr>
                <a:xfrm>
                  <a:off x="476384" y="419101"/>
                  <a:ext cx="6023476" cy="2629841"/>
                </a:xfrm>
                <a:prstGeom prst="flowChartProcess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8ACA80A3-5B83-5527-12CC-28AA460CBD51}"/>
                </a:ext>
              </a:extLst>
            </p:cNvPr>
            <p:cNvSpPr txBox="1"/>
            <p:nvPr/>
          </p:nvSpPr>
          <p:spPr>
            <a:xfrm>
              <a:off x="3341456" y="1464038"/>
              <a:ext cx="2576549" cy="45781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spcAft>
                  <a:spcPts val="600"/>
                </a:spcAft>
              </a:pPr>
              <a:r>
                <a:rPr lang="en-US" sz="1400" b="1" u="sng">
                  <a:solidFill>
                    <a:schemeClr val="accent2"/>
                  </a:solidFill>
                </a:rPr>
                <a:t>Assess for Appropriateness</a:t>
              </a:r>
            </a:p>
            <a:p>
              <a:pPr marL="179705" lvl="0" indent="-179705">
                <a:spcAft>
                  <a:spcPts val="300"/>
                </a:spcAft>
                <a:buClr>
                  <a:srgbClr val="000000"/>
                </a:buClr>
                <a:buFont typeface="Arial,Sans-Serif"/>
                <a:buChar char="•"/>
              </a:pPr>
              <a:r>
                <a:rPr lang="en-US" sz="1400">
                  <a:solidFill>
                    <a:srgbClr val="000000"/>
                  </a:solidFill>
                </a:rPr>
                <a:t>If not already completed, and required for the requested service, the care team will schedule a time with the member to complete an assessment for appropriateness of the service</a:t>
              </a:r>
            </a:p>
            <a:p>
              <a:pPr marL="179705" lvl="0" indent="-179705">
                <a:spcBef>
                  <a:spcPts val="600"/>
                </a:spcBef>
                <a:spcAft>
                  <a:spcPts val="300"/>
                </a:spcAft>
                <a:buClr>
                  <a:srgbClr val="000000"/>
                </a:buClr>
                <a:buFont typeface="Arial,Sans-Serif"/>
                <a:buChar char="•"/>
              </a:pPr>
              <a:r>
                <a:rPr lang="en-US" sz="1400">
                  <a:solidFill>
                    <a:srgbClr val="000000"/>
                  </a:solidFill>
                </a:rPr>
                <a:t>Assessments are based on service requested.</a:t>
              </a:r>
            </a:p>
            <a:p>
              <a:pPr marL="179705" lvl="0" indent="-179705">
                <a:spcBef>
                  <a:spcPts val="600"/>
                </a:spcBef>
                <a:spcAft>
                  <a:spcPts val="300"/>
                </a:spcAft>
                <a:buClr>
                  <a:srgbClr val="000000"/>
                </a:buClr>
                <a:buFont typeface="Arial,Sans-Serif"/>
                <a:buChar char="•"/>
              </a:pPr>
              <a:r>
                <a:rPr lang="en-US" sz="1400">
                  <a:solidFill>
                    <a:srgbClr val="000000"/>
                  </a:solidFill>
                </a:rPr>
                <a:t>SDOH Assessment for Services (e.g., home delivered meals)</a:t>
              </a:r>
            </a:p>
            <a:p>
              <a:pPr marL="179705" lvl="0" indent="-179705">
                <a:spcBef>
                  <a:spcPts val="600"/>
                </a:spcBef>
                <a:spcAft>
                  <a:spcPts val="300"/>
                </a:spcAft>
                <a:buClr>
                  <a:srgbClr val="000000"/>
                </a:buClr>
                <a:buFont typeface="Arial,Sans-Serif"/>
                <a:buChar char="•"/>
              </a:pPr>
              <a:r>
                <a:rPr lang="en-US" sz="1400">
                  <a:solidFill>
                    <a:srgbClr val="000000"/>
                  </a:solidFill>
                </a:rPr>
                <a:t>Clinical Assessments for Services (e.g., personal care services)</a:t>
              </a:r>
            </a:p>
            <a:p>
              <a:pPr marL="179705" lvl="0" indent="-179705">
                <a:spcBef>
                  <a:spcPts val="600"/>
                </a:spcBef>
                <a:spcAft>
                  <a:spcPts val="300"/>
                </a:spcAft>
                <a:buClr>
                  <a:srgbClr val="000000"/>
                </a:buClr>
                <a:buFont typeface="Arial,Sans-Serif"/>
                <a:buChar char="•"/>
              </a:pPr>
              <a:r>
                <a:rPr lang="en-US" sz="1400">
                  <a:solidFill>
                    <a:srgbClr val="000000"/>
                  </a:solidFill>
                </a:rPr>
                <a:t>Services will be tied to the Individualized Care Plan</a:t>
              </a:r>
              <a:endParaRPr lang="en-US" sz="1400"/>
            </a:p>
            <a:p>
              <a:pPr algn="ctr">
                <a:spcAft>
                  <a:spcPts val="600"/>
                </a:spcAft>
              </a:pPr>
              <a:endParaRPr lang="en-US" sz="1600" b="1">
                <a:solidFill>
                  <a:schemeClr val="accent2"/>
                </a:solidFill>
              </a:endParaRPr>
            </a:p>
          </p:txBody>
        </p:sp>
      </p:grpSp>
      <p:grpSp>
        <p:nvGrpSpPr>
          <p:cNvPr id="87" name="Group 86">
            <a:extLst>
              <a:ext uri="{FF2B5EF4-FFF2-40B4-BE49-F238E27FC236}">
                <a16:creationId xmlns:a16="http://schemas.microsoft.com/office/drawing/2014/main" id="{F65C6199-6F2E-490B-6C0E-6098AE0402DE}"/>
              </a:ext>
            </a:extLst>
          </p:cNvPr>
          <p:cNvGrpSpPr/>
          <p:nvPr/>
        </p:nvGrpSpPr>
        <p:grpSpPr>
          <a:xfrm>
            <a:off x="6149098" y="1260530"/>
            <a:ext cx="2758662" cy="4725530"/>
            <a:chOff x="6070018" y="1260530"/>
            <a:chExt cx="2758662" cy="4725530"/>
          </a:xfrm>
        </p:grpSpPr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0CC3ABBE-A410-DD23-0AE5-7C0583DA1734}"/>
                </a:ext>
              </a:extLst>
            </p:cNvPr>
            <p:cNvGrpSpPr/>
            <p:nvPr/>
          </p:nvGrpSpPr>
          <p:grpSpPr>
            <a:xfrm>
              <a:off x="6070018" y="1260530"/>
              <a:ext cx="2758662" cy="4725530"/>
              <a:chOff x="476384" y="284070"/>
              <a:chExt cx="6023476" cy="2746524"/>
            </a:xfrm>
            <a:effectLst>
              <a:outerShdw blurRad="127000" dist="38100" dir="2700000" algn="tl" rotWithShape="0">
                <a:schemeClr val="accent2">
                  <a:alpha val="30000"/>
                </a:schemeClr>
              </a:outerShdw>
            </a:effectLst>
          </p:grpSpPr>
          <p:sp>
            <p:nvSpPr>
              <p:cNvPr id="25" name="Rectangle: Rounded Corners 24">
                <a:extLst>
                  <a:ext uri="{FF2B5EF4-FFF2-40B4-BE49-F238E27FC236}">
                    <a16:creationId xmlns:a16="http://schemas.microsoft.com/office/drawing/2014/main" id="{6D3CFA76-D143-4F5D-C595-3072616BFAFC}"/>
                  </a:ext>
                </a:extLst>
              </p:cNvPr>
              <p:cNvSpPr/>
              <p:nvPr/>
            </p:nvSpPr>
            <p:spPr>
              <a:xfrm>
                <a:off x="476384" y="2346456"/>
                <a:ext cx="2202180" cy="684138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400"/>
              </a:p>
            </p:txBody>
          </p:sp>
          <p:sp>
            <p:nvSpPr>
              <p:cNvPr id="26" name="Rectangle: Rounded Corners 25">
                <a:extLst>
                  <a:ext uri="{FF2B5EF4-FFF2-40B4-BE49-F238E27FC236}">
                    <a16:creationId xmlns:a16="http://schemas.microsoft.com/office/drawing/2014/main" id="{F7FAF50F-60F7-C29C-A8F8-C54D5D50CAD1}"/>
                  </a:ext>
                </a:extLst>
              </p:cNvPr>
              <p:cNvSpPr/>
              <p:nvPr/>
            </p:nvSpPr>
            <p:spPr>
              <a:xfrm>
                <a:off x="4297680" y="2346456"/>
                <a:ext cx="2202180" cy="684138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400"/>
              </a:p>
            </p:txBody>
          </p:sp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6F7D4656-53D0-53B4-362A-51B8DF4254F7}"/>
                  </a:ext>
                </a:extLst>
              </p:cNvPr>
              <p:cNvSpPr/>
              <p:nvPr/>
            </p:nvSpPr>
            <p:spPr>
              <a:xfrm>
                <a:off x="1874520" y="2346456"/>
                <a:ext cx="2985770" cy="68413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400"/>
              </a:p>
            </p:txBody>
          </p:sp>
          <p:grpSp>
            <p:nvGrpSpPr>
              <p:cNvPr id="28" name="Group 27">
                <a:extLst>
                  <a:ext uri="{FF2B5EF4-FFF2-40B4-BE49-F238E27FC236}">
                    <a16:creationId xmlns:a16="http://schemas.microsoft.com/office/drawing/2014/main" id="{58C06663-9326-86EE-EAE5-98A246FC5F7A}"/>
                  </a:ext>
                </a:extLst>
              </p:cNvPr>
              <p:cNvGrpSpPr/>
              <p:nvPr/>
            </p:nvGrpSpPr>
            <p:grpSpPr>
              <a:xfrm>
                <a:off x="476384" y="284070"/>
                <a:ext cx="6023476" cy="2457836"/>
                <a:chOff x="476384" y="284070"/>
                <a:chExt cx="6023476" cy="2764872"/>
              </a:xfrm>
            </p:grpSpPr>
            <p:sp>
              <p:nvSpPr>
                <p:cNvPr id="29" name="Rectangle: Rounded Corners 28">
                  <a:extLst>
                    <a:ext uri="{FF2B5EF4-FFF2-40B4-BE49-F238E27FC236}">
                      <a16:creationId xmlns:a16="http://schemas.microsoft.com/office/drawing/2014/main" id="{2A18BB25-A96E-207E-FEE8-741EA97D2AAC}"/>
                    </a:ext>
                  </a:extLst>
                </p:cNvPr>
                <p:cNvSpPr/>
                <p:nvPr/>
              </p:nvSpPr>
              <p:spPr>
                <a:xfrm>
                  <a:off x="476384" y="284070"/>
                  <a:ext cx="2202180" cy="769601"/>
                </a:xfrm>
                <a:prstGeom prst="round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400"/>
                </a:p>
              </p:txBody>
            </p:sp>
            <p:sp>
              <p:nvSpPr>
                <p:cNvPr id="30" name="Rectangle: Rounded Corners 29">
                  <a:extLst>
                    <a:ext uri="{FF2B5EF4-FFF2-40B4-BE49-F238E27FC236}">
                      <a16:creationId xmlns:a16="http://schemas.microsoft.com/office/drawing/2014/main" id="{DF01F344-96F8-30B1-CAE5-672D3FEE5CC6}"/>
                    </a:ext>
                  </a:extLst>
                </p:cNvPr>
                <p:cNvSpPr/>
                <p:nvPr/>
              </p:nvSpPr>
              <p:spPr>
                <a:xfrm>
                  <a:off x="4297680" y="284070"/>
                  <a:ext cx="2202180" cy="769601"/>
                </a:xfrm>
                <a:prstGeom prst="round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400"/>
                </a:p>
              </p:txBody>
            </p:sp>
            <p:sp>
              <p:nvSpPr>
                <p:cNvPr id="31" name="Rectangle 30">
                  <a:extLst>
                    <a:ext uri="{FF2B5EF4-FFF2-40B4-BE49-F238E27FC236}">
                      <a16:creationId xmlns:a16="http://schemas.microsoft.com/office/drawing/2014/main" id="{03D484A6-BAC3-E6E9-599D-1191FC7EFBCA}"/>
                    </a:ext>
                  </a:extLst>
                </p:cNvPr>
                <p:cNvSpPr/>
                <p:nvPr/>
              </p:nvSpPr>
              <p:spPr>
                <a:xfrm>
                  <a:off x="1874520" y="284070"/>
                  <a:ext cx="2985770" cy="769601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400"/>
                </a:p>
              </p:txBody>
            </p:sp>
            <p:sp>
              <p:nvSpPr>
                <p:cNvPr id="32" name="Flowchart: Process 31">
                  <a:extLst>
                    <a:ext uri="{FF2B5EF4-FFF2-40B4-BE49-F238E27FC236}">
                      <a16:creationId xmlns:a16="http://schemas.microsoft.com/office/drawing/2014/main" id="{6C7EBE7F-8555-0C9A-8734-3DC21DBF3313}"/>
                    </a:ext>
                  </a:extLst>
                </p:cNvPr>
                <p:cNvSpPr/>
                <p:nvPr/>
              </p:nvSpPr>
              <p:spPr>
                <a:xfrm>
                  <a:off x="476384" y="419101"/>
                  <a:ext cx="6023476" cy="2629841"/>
                </a:xfrm>
                <a:prstGeom prst="flowChartProcess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732BBAC2-6E6E-7E15-7457-C51E8E837932}"/>
                </a:ext>
              </a:extLst>
            </p:cNvPr>
            <p:cNvSpPr txBox="1"/>
            <p:nvPr/>
          </p:nvSpPr>
          <p:spPr>
            <a:xfrm>
              <a:off x="6249070" y="1464038"/>
              <a:ext cx="2405741" cy="34086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spcAft>
                  <a:spcPts val="300"/>
                </a:spcAft>
              </a:pPr>
              <a:r>
                <a:rPr lang="en-US" sz="1400" b="1" u="sng">
                  <a:solidFill>
                    <a:schemeClr val="accent2"/>
                  </a:solidFill>
                </a:rPr>
                <a:t>Coordination with LTSC/GSSC</a:t>
              </a:r>
            </a:p>
            <a:p>
              <a:pPr marL="179705" lvl="0" indent="-179705">
                <a:spcBef>
                  <a:spcPts val="600"/>
                </a:spcBef>
                <a:spcAft>
                  <a:spcPts val="300"/>
                </a:spcAft>
                <a:buClr>
                  <a:srgbClr val="000000"/>
                </a:buClr>
                <a:buFont typeface="Arial,Sans-Serif"/>
                <a:buChar char="•"/>
              </a:pPr>
              <a:r>
                <a:rPr lang="en-US" sz="1400">
                  <a:solidFill>
                    <a:srgbClr val="000000"/>
                  </a:solidFill>
                </a:rPr>
                <a:t>The care manager will coordinate with the GSSC for SCO members</a:t>
              </a:r>
            </a:p>
            <a:p>
              <a:pPr marL="179705" lvl="0" indent="-179705">
                <a:spcBef>
                  <a:spcPts val="600"/>
                </a:spcBef>
                <a:spcAft>
                  <a:spcPts val="300"/>
                </a:spcAft>
                <a:buClr>
                  <a:srgbClr val="000000"/>
                </a:buClr>
                <a:buFont typeface="Arial,Sans-Serif"/>
                <a:buChar char="•"/>
              </a:pPr>
              <a:r>
                <a:rPr lang="en-US" sz="1400">
                  <a:solidFill>
                    <a:srgbClr val="000000"/>
                  </a:solidFill>
                </a:rPr>
                <a:t>If a One Care member has not agreed to work with an LTSC, the care manager will offer a referral</a:t>
              </a:r>
              <a:br>
                <a:rPr lang="en-US" sz="1400">
                  <a:solidFill>
                    <a:srgbClr val="000000"/>
                  </a:solidFill>
                </a:rPr>
              </a:br>
              <a:br>
                <a:rPr lang="en-US" sz="1400">
                  <a:solidFill>
                    <a:srgbClr val="000000"/>
                  </a:solidFill>
                </a:rPr>
              </a:br>
              <a:r>
                <a:rPr lang="en-US" sz="1400" b="1">
                  <a:solidFill>
                    <a:schemeClr val="accent2"/>
                  </a:solidFill>
                </a:rPr>
                <a:t>If the member declines</a:t>
              </a:r>
              <a:r>
                <a:rPr lang="en-US" sz="1400">
                  <a:solidFill>
                    <a:srgbClr val="000000"/>
                  </a:solidFill>
                </a:rPr>
                <a:t>, the care team will work to coordinate the service if approved</a:t>
              </a:r>
            </a:p>
            <a:p>
              <a:pPr algn="ctr">
                <a:spcAft>
                  <a:spcPts val="300"/>
                </a:spcAft>
              </a:pPr>
              <a:endParaRPr lang="en-US" sz="1600" b="1">
                <a:solidFill>
                  <a:schemeClr val="accent2"/>
                </a:solidFill>
              </a:endParaRPr>
            </a:p>
          </p:txBody>
        </p:sp>
      </p:grpSp>
      <p:grpSp>
        <p:nvGrpSpPr>
          <p:cNvPr id="86" name="Group 85">
            <a:extLst>
              <a:ext uri="{FF2B5EF4-FFF2-40B4-BE49-F238E27FC236}">
                <a16:creationId xmlns:a16="http://schemas.microsoft.com/office/drawing/2014/main" id="{ADECE295-4E46-2171-4A68-FB52B3086E93}"/>
              </a:ext>
            </a:extLst>
          </p:cNvPr>
          <p:cNvGrpSpPr/>
          <p:nvPr/>
        </p:nvGrpSpPr>
        <p:grpSpPr>
          <a:xfrm>
            <a:off x="8980693" y="1257510"/>
            <a:ext cx="2758662" cy="4725530"/>
            <a:chOff x="8980693" y="1257510"/>
            <a:chExt cx="2758662" cy="4725530"/>
          </a:xfrm>
        </p:grpSpPr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6571BB48-8B54-A85B-265A-F787B9882964}"/>
                </a:ext>
              </a:extLst>
            </p:cNvPr>
            <p:cNvGrpSpPr/>
            <p:nvPr/>
          </p:nvGrpSpPr>
          <p:grpSpPr>
            <a:xfrm>
              <a:off x="8980693" y="1257510"/>
              <a:ext cx="2758662" cy="4725530"/>
              <a:chOff x="476384" y="284070"/>
              <a:chExt cx="6023476" cy="2746524"/>
            </a:xfrm>
            <a:effectLst>
              <a:outerShdw blurRad="127000" dist="38100" dir="2700000" algn="tl" rotWithShape="0">
                <a:schemeClr val="accent2">
                  <a:alpha val="30000"/>
                </a:schemeClr>
              </a:outerShdw>
            </a:effectLst>
          </p:grpSpPr>
          <p:sp>
            <p:nvSpPr>
              <p:cNvPr id="39" name="Rectangle: Rounded Corners 38">
                <a:extLst>
                  <a:ext uri="{FF2B5EF4-FFF2-40B4-BE49-F238E27FC236}">
                    <a16:creationId xmlns:a16="http://schemas.microsoft.com/office/drawing/2014/main" id="{83F7B4E5-85A8-1840-DA03-A1A701254231}"/>
                  </a:ext>
                </a:extLst>
              </p:cNvPr>
              <p:cNvSpPr/>
              <p:nvPr/>
            </p:nvSpPr>
            <p:spPr>
              <a:xfrm>
                <a:off x="476384" y="2346456"/>
                <a:ext cx="2202180" cy="684138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400"/>
              </a:p>
            </p:txBody>
          </p:sp>
          <p:sp>
            <p:nvSpPr>
              <p:cNvPr id="40" name="Rectangle: Rounded Corners 39">
                <a:extLst>
                  <a:ext uri="{FF2B5EF4-FFF2-40B4-BE49-F238E27FC236}">
                    <a16:creationId xmlns:a16="http://schemas.microsoft.com/office/drawing/2014/main" id="{F42E5B60-1561-07CC-A0C5-8F9449C87ECA}"/>
                  </a:ext>
                </a:extLst>
              </p:cNvPr>
              <p:cNvSpPr/>
              <p:nvPr/>
            </p:nvSpPr>
            <p:spPr>
              <a:xfrm>
                <a:off x="4297680" y="2346456"/>
                <a:ext cx="2202180" cy="684138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400"/>
              </a:p>
            </p:txBody>
          </p:sp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9227A2BC-CE06-355C-24C9-D017D6B9FAE3}"/>
                  </a:ext>
                </a:extLst>
              </p:cNvPr>
              <p:cNvSpPr/>
              <p:nvPr/>
            </p:nvSpPr>
            <p:spPr>
              <a:xfrm>
                <a:off x="1874520" y="2346456"/>
                <a:ext cx="2985770" cy="68413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400"/>
              </a:p>
            </p:txBody>
          </p:sp>
          <p:grpSp>
            <p:nvGrpSpPr>
              <p:cNvPr id="42" name="Group 41">
                <a:extLst>
                  <a:ext uri="{FF2B5EF4-FFF2-40B4-BE49-F238E27FC236}">
                    <a16:creationId xmlns:a16="http://schemas.microsoft.com/office/drawing/2014/main" id="{336F7741-E559-CA5A-4FC6-7FCEECCBD1A0}"/>
                  </a:ext>
                </a:extLst>
              </p:cNvPr>
              <p:cNvGrpSpPr/>
              <p:nvPr/>
            </p:nvGrpSpPr>
            <p:grpSpPr>
              <a:xfrm>
                <a:off x="476384" y="284070"/>
                <a:ext cx="6023476" cy="2457836"/>
                <a:chOff x="476384" y="284070"/>
                <a:chExt cx="6023476" cy="2764872"/>
              </a:xfrm>
            </p:grpSpPr>
            <p:sp>
              <p:nvSpPr>
                <p:cNvPr id="43" name="Rectangle: Rounded Corners 42">
                  <a:extLst>
                    <a:ext uri="{FF2B5EF4-FFF2-40B4-BE49-F238E27FC236}">
                      <a16:creationId xmlns:a16="http://schemas.microsoft.com/office/drawing/2014/main" id="{CC4BDC22-52DF-3700-303E-E228D3573F5F}"/>
                    </a:ext>
                  </a:extLst>
                </p:cNvPr>
                <p:cNvSpPr/>
                <p:nvPr/>
              </p:nvSpPr>
              <p:spPr>
                <a:xfrm>
                  <a:off x="476384" y="284070"/>
                  <a:ext cx="2202180" cy="769601"/>
                </a:xfrm>
                <a:prstGeom prst="round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400"/>
                </a:p>
              </p:txBody>
            </p:sp>
            <p:sp>
              <p:nvSpPr>
                <p:cNvPr id="44" name="Rectangle: Rounded Corners 43">
                  <a:extLst>
                    <a:ext uri="{FF2B5EF4-FFF2-40B4-BE49-F238E27FC236}">
                      <a16:creationId xmlns:a16="http://schemas.microsoft.com/office/drawing/2014/main" id="{165C6695-BD8C-5E5C-2F6A-2A9635D9344A}"/>
                    </a:ext>
                  </a:extLst>
                </p:cNvPr>
                <p:cNvSpPr/>
                <p:nvPr/>
              </p:nvSpPr>
              <p:spPr>
                <a:xfrm>
                  <a:off x="4297680" y="284070"/>
                  <a:ext cx="2202180" cy="769601"/>
                </a:xfrm>
                <a:prstGeom prst="round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400"/>
                </a:p>
              </p:txBody>
            </p:sp>
            <p:sp>
              <p:nvSpPr>
                <p:cNvPr id="45" name="Rectangle 44">
                  <a:extLst>
                    <a:ext uri="{FF2B5EF4-FFF2-40B4-BE49-F238E27FC236}">
                      <a16:creationId xmlns:a16="http://schemas.microsoft.com/office/drawing/2014/main" id="{0C3B5D1E-A95D-7EA7-5A7B-32BE983E584A}"/>
                    </a:ext>
                  </a:extLst>
                </p:cNvPr>
                <p:cNvSpPr/>
                <p:nvPr/>
              </p:nvSpPr>
              <p:spPr>
                <a:xfrm>
                  <a:off x="1874520" y="284070"/>
                  <a:ext cx="2985770" cy="769601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400"/>
                </a:p>
              </p:txBody>
            </p:sp>
            <p:sp>
              <p:nvSpPr>
                <p:cNvPr id="46" name="Flowchart: Process 45">
                  <a:extLst>
                    <a:ext uri="{FF2B5EF4-FFF2-40B4-BE49-F238E27FC236}">
                      <a16:creationId xmlns:a16="http://schemas.microsoft.com/office/drawing/2014/main" id="{17F4AB31-27F0-CB84-463B-30914D413A31}"/>
                    </a:ext>
                  </a:extLst>
                </p:cNvPr>
                <p:cNvSpPr/>
                <p:nvPr/>
              </p:nvSpPr>
              <p:spPr>
                <a:xfrm>
                  <a:off x="476384" y="419101"/>
                  <a:ext cx="6023476" cy="2629841"/>
                </a:xfrm>
                <a:prstGeom prst="flowChartProcess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5431F10E-82CC-5E67-CBAA-FE527CEB1F86}"/>
                </a:ext>
              </a:extLst>
            </p:cNvPr>
            <p:cNvSpPr txBox="1"/>
            <p:nvPr/>
          </p:nvSpPr>
          <p:spPr>
            <a:xfrm>
              <a:off x="9157437" y="1464038"/>
              <a:ext cx="2385473" cy="25930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spcAft>
                  <a:spcPts val="300"/>
                </a:spcAft>
              </a:pPr>
              <a:r>
                <a:rPr lang="en-US" sz="1400" b="1" u="sng">
                  <a:solidFill>
                    <a:schemeClr val="accent2"/>
                  </a:solidFill>
                </a:rPr>
                <a:t>Service Requested</a:t>
              </a:r>
            </a:p>
            <a:p>
              <a:pPr marL="179705" lvl="0" indent="-179705">
                <a:spcBef>
                  <a:spcPts val="600"/>
                </a:spcBef>
                <a:spcAft>
                  <a:spcPts val="300"/>
                </a:spcAft>
                <a:buClr>
                  <a:srgbClr val="000000"/>
                </a:buClr>
                <a:buFont typeface="Arial,Sans-Serif"/>
                <a:buChar char="•"/>
              </a:pPr>
              <a:r>
                <a:rPr lang="en-US" sz="1400">
                  <a:solidFill>
                    <a:srgbClr val="000000"/>
                  </a:solidFill>
                </a:rPr>
                <a:t>The care team will request the service via the portal</a:t>
              </a:r>
            </a:p>
            <a:p>
              <a:pPr marL="179705" lvl="0" indent="-179705">
                <a:spcBef>
                  <a:spcPts val="600"/>
                </a:spcBef>
                <a:spcAft>
                  <a:spcPts val="300"/>
                </a:spcAft>
                <a:buClr>
                  <a:srgbClr val="000000"/>
                </a:buClr>
                <a:buFont typeface="Arial,Sans-Serif"/>
                <a:buChar char="•"/>
              </a:pPr>
              <a:r>
                <a:rPr lang="en-US" sz="1400">
                  <a:solidFill>
                    <a:srgbClr val="000000"/>
                  </a:solidFill>
                </a:rPr>
                <a:t>Utilization Management will decision the authorization </a:t>
              </a:r>
            </a:p>
            <a:p>
              <a:pPr marL="179705" lvl="0" indent="-179705">
                <a:spcBef>
                  <a:spcPts val="600"/>
                </a:spcBef>
                <a:spcAft>
                  <a:spcPts val="300"/>
                </a:spcAft>
                <a:buClr>
                  <a:srgbClr val="000000"/>
                </a:buClr>
                <a:buFont typeface="Arial,Sans-Serif"/>
                <a:buChar char="•"/>
              </a:pPr>
              <a:r>
                <a:rPr lang="en-US" sz="1400">
                  <a:solidFill>
                    <a:srgbClr val="000000"/>
                  </a:solidFill>
                </a:rPr>
                <a:t>Any decision that is not approved is discussed with the care team before a denial is issued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664064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BB343A-0CE8-6488-0C4D-584D04E93B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7844408-C141-BA81-3796-93A9B172D72E}"/>
              </a:ext>
            </a:extLst>
          </p:cNvPr>
          <p:cNvSpPr txBox="1"/>
          <p:nvPr/>
        </p:nvSpPr>
        <p:spPr>
          <a:xfrm>
            <a:off x="904875" y="6221975"/>
            <a:ext cx="45910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/>
              <a:t>* Since this is a requirement for all One Care and SCO plans, you may be asked to complete multiple MOC trainings for members enrolled in the different health plans.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13A7D06-1186-C84E-66B3-522381BD91B2}"/>
              </a:ext>
            </a:extLst>
          </p:cNvPr>
          <p:cNvSpPr txBox="1"/>
          <p:nvPr/>
        </p:nvSpPr>
        <p:spPr>
          <a:xfrm>
            <a:off x="4017523" y="6318021"/>
            <a:ext cx="71206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/>
              <a:t>Mass General Brigham Health Plan   |   Confidential—do not copy or distribute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9FF4AC06-38B6-21A9-2A90-3C39AC2299F8}"/>
              </a:ext>
            </a:extLst>
          </p:cNvPr>
          <p:cNvSpPr/>
          <p:nvPr/>
        </p:nvSpPr>
        <p:spPr>
          <a:xfrm>
            <a:off x="-1" y="12700"/>
            <a:ext cx="12192001" cy="6858000"/>
          </a:xfrm>
          <a:prstGeom prst="rect">
            <a:avLst/>
          </a:prstGeom>
          <a:gradFill>
            <a:gsLst>
              <a:gs pos="42000">
                <a:srgbClr val="004F97"/>
              </a:gs>
              <a:gs pos="0">
                <a:schemeClr val="accent2"/>
              </a:gs>
              <a:gs pos="100000">
                <a:schemeClr val="accent1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9D8B290B-711C-81F0-77B8-3CD16D034BE9}"/>
              </a:ext>
            </a:extLst>
          </p:cNvPr>
          <p:cNvSpPr/>
          <p:nvPr/>
        </p:nvSpPr>
        <p:spPr>
          <a:xfrm>
            <a:off x="0" y="6225540"/>
            <a:ext cx="12192000" cy="6324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D0B0E330-03FC-40E4-4500-DCFD2A83D1BA}"/>
              </a:ext>
            </a:extLst>
          </p:cNvPr>
          <p:cNvGrpSpPr/>
          <p:nvPr/>
        </p:nvGrpSpPr>
        <p:grpSpPr>
          <a:xfrm>
            <a:off x="476383" y="284070"/>
            <a:ext cx="8388217" cy="2127362"/>
            <a:chOff x="476384" y="284070"/>
            <a:chExt cx="6023476" cy="2746524"/>
          </a:xfrm>
          <a:effectLst>
            <a:outerShdw blurRad="127000" dist="38100" dir="2700000" algn="tl" rotWithShape="0">
              <a:schemeClr val="accent2">
                <a:alpha val="30000"/>
              </a:schemeClr>
            </a:outerShdw>
          </a:effectLst>
        </p:grpSpPr>
        <p:sp>
          <p:nvSpPr>
            <p:cNvPr id="30" name="Rectangle: Rounded Corners 29">
              <a:extLst>
                <a:ext uri="{FF2B5EF4-FFF2-40B4-BE49-F238E27FC236}">
                  <a16:creationId xmlns:a16="http://schemas.microsoft.com/office/drawing/2014/main" id="{49B1CCDA-660A-D92A-B17F-F6372FFAA72D}"/>
                </a:ext>
              </a:extLst>
            </p:cNvPr>
            <p:cNvSpPr/>
            <p:nvPr/>
          </p:nvSpPr>
          <p:spPr>
            <a:xfrm>
              <a:off x="476384" y="2346456"/>
              <a:ext cx="2202180" cy="68413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/>
            </a:p>
          </p:txBody>
        </p:sp>
        <p:sp>
          <p:nvSpPr>
            <p:cNvPr id="31" name="Rectangle: Rounded Corners 30">
              <a:extLst>
                <a:ext uri="{FF2B5EF4-FFF2-40B4-BE49-F238E27FC236}">
                  <a16:creationId xmlns:a16="http://schemas.microsoft.com/office/drawing/2014/main" id="{1A835D86-0F17-C96A-1738-C1967DE06C16}"/>
                </a:ext>
              </a:extLst>
            </p:cNvPr>
            <p:cNvSpPr/>
            <p:nvPr/>
          </p:nvSpPr>
          <p:spPr>
            <a:xfrm>
              <a:off x="4297680" y="2346456"/>
              <a:ext cx="2202180" cy="68413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D68F2605-9FF8-7E24-B8A2-E17EFC310511}"/>
                </a:ext>
              </a:extLst>
            </p:cNvPr>
            <p:cNvSpPr/>
            <p:nvPr/>
          </p:nvSpPr>
          <p:spPr>
            <a:xfrm>
              <a:off x="1874520" y="2346456"/>
              <a:ext cx="2985770" cy="6841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/>
            </a:p>
          </p:txBody>
        </p: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FA335026-532D-CEB7-CCB9-C9E569F20012}"/>
                </a:ext>
              </a:extLst>
            </p:cNvPr>
            <p:cNvGrpSpPr/>
            <p:nvPr/>
          </p:nvGrpSpPr>
          <p:grpSpPr>
            <a:xfrm>
              <a:off x="476384" y="284070"/>
              <a:ext cx="6023476" cy="2457836"/>
              <a:chOff x="476384" y="284070"/>
              <a:chExt cx="6023476" cy="2764872"/>
            </a:xfrm>
          </p:grpSpPr>
          <p:sp>
            <p:nvSpPr>
              <p:cNvPr id="51" name="Rectangle: Rounded Corners 50">
                <a:extLst>
                  <a:ext uri="{FF2B5EF4-FFF2-40B4-BE49-F238E27FC236}">
                    <a16:creationId xmlns:a16="http://schemas.microsoft.com/office/drawing/2014/main" id="{E3F8D0E2-3937-095D-BFD4-E192BE5DC820}"/>
                  </a:ext>
                </a:extLst>
              </p:cNvPr>
              <p:cNvSpPr/>
              <p:nvPr/>
            </p:nvSpPr>
            <p:spPr>
              <a:xfrm>
                <a:off x="476384" y="284070"/>
                <a:ext cx="2202180" cy="769601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000"/>
              </a:p>
            </p:txBody>
          </p:sp>
          <p:sp>
            <p:nvSpPr>
              <p:cNvPr id="52" name="Rectangle: Rounded Corners 51">
                <a:extLst>
                  <a:ext uri="{FF2B5EF4-FFF2-40B4-BE49-F238E27FC236}">
                    <a16:creationId xmlns:a16="http://schemas.microsoft.com/office/drawing/2014/main" id="{D72B2A87-ACAD-B937-FBE0-D0D7E5A6FBEB}"/>
                  </a:ext>
                </a:extLst>
              </p:cNvPr>
              <p:cNvSpPr/>
              <p:nvPr/>
            </p:nvSpPr>
            <p:spPr>
              <a:xfrm>
                <a:off x="4297680" y="284070"/>
                <a:ext cx="2202180" cy="769601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000"/>
              </a:p>
            </p:txBody>
          </p:sp>
          <p:sp>
            <p:nvSpPr>
              <p:cNvPr id="53" name="Rectangle 52">
                <a:extLst>
                  <a:ext uri="{FF2B5EF4-FFF2-40B4-BE49-F238E27FC236}">
                    <a16:creationId xmlns:a16="http://schemas.microsoft.com/office/drawing/2014/main" id="{E191D796-6396-70FF-121A-84CE5065956A}"/>
                  </a:ext>
                </a:extLst>
              </p:cNvPr>
              <p:cNvSpPr/>
              <p:nvPr/>
            </p:nvSpPr>
            <p:spPr>
              <a:xfrm>
                <a:off x="1874520" y="284070"/>
                <a:ext cx="2985770" cy="76960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000"/>
              </a:p>
            </p:txBody>
          </p:sp>
          <p:sp>
            <p:nvSpPr>
              <p:cNvPr id="54" name="Flowchart: Process 53">
                <a:extLst>
                  <a:ext uri="{FF2B5EF4-FFF2-40B4-BE49-F238E27FC236}">
                    <a16:creationId xmlns:a16="http://schemas.microsoft.com/office/drawing/2014/main" id="{ACA8AA56-9F07-F53B-B5D4-D4E62C26CB0C}"/>
                  </a:ext>
                </a:extLst>
              </p:cNvPr>
              <p:cNvSpPr/>
              <p:nvPr/>
            </p:nvSpPr>
            <p:spPr>
              <a:xfrm>
                <a:off x="476384" y="419101"/>
                <a:ext cx="6023476" cy="2629841"/>
              </a:xfrm>
              <a:prstGeom prst="flowChartProcess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8000"/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5BCD2D4A-A1C0-F3C4-30C5-68E23800C30E}"/>
              </a:ext>
            </a:extLst>
          </p:cNvPr>
          <p:cNvGrpSpPr/>
          <p:nvPr/>
        </p:nvGrpSpPr>
        <p:grpSpPr>
          <a:xfrm>
            <a:off x="476383" y="3906095"/>
            <a:ext cx="8388217" cy="2127362"/>
            <a:chOff x="476384" y="284070"/>
            <a:chExt cx="6023476" cy="2746524"/>
          </a:xfrm>
          <a:effectLst>
            <a:outerShdw blurRad="127000" dist="38100" dir="2700000" algn="tl" rotWithShape="0">
              <a:schemeClr val="accent2">
                <a:alpha val="30000"/>
              </a:schemeClr>
            </a:outerShdw>
          </a:effectLst>
        </p:grpSpPr>
        <p:sp>
          <p:nvSpPr>
            <p:cNvPr id="56" name="Rectangle: Rounded Corners 55">
              <a:extLst>
                <a:ext uri="{FF2B5EF4-FFF2-40B4-BE49-F238E27FC236}">
                  <a16:creationId xmlns:a16="http://schemas.microsoft.com/office/drawing/2014/main" id="{933B3B0F-D53C-3A95-DBDD-4538B3174A41}"/>
                </a:ext>
              </a:extLst>
            </p:cNvPr>
            <p:cNvSpPr/>
            <p:nvPr/>
          </p:nvSpPr>
          <p:spPr>
            <a:xfrm>
              <a:off x="476384" y="2346456"/>
              <a:ext cx="2202180" cy="68413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/>
            </a:p>
          </p:txBody>
        </p:sp>
        <p:sp>
          <p:nvSpPr>
            <p:cNvPr id="57" name="Rectangle: Rounded Corners 56">
              <a:extLst>
                <a:ext uri="{FF2B5EF4-FFF2-40B4-BE49-F238E27FC236}">
                  <a16:creationId xmlns:a16="http://schemas.microsoft.com/office/drawing/2014/main" id="{F04A88D5-2944-81BA-DD0C-69B4C1734FF6}"/>
                </a:ext>
              </a:extLst>
            </p:cNvPr>
            <p:cNvSpPr/>
            <p:nvPr/>
          </p:nvSpPr>
          <p:spPr>
            <a:xfrm>
              <a:off x="4297680" y="2346456"/>
              <a:ext cx="2202180" cy="68413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/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5C25CBDE-EE73-F28F-9802-73397F188FB8}"/>
                </a:ext>
              </a:extLst>
            </p:cNvPr>
            <p:cNvSpPr/>
            <p:nvPr/>
          </p:nvSpPr>
          <p:spPr>
            <a:xfrm>
              <a:off x="1874520" y="2346456"/>
              <a:ext cx="2985770" cy="6841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/>
            </a:p>
          </p:txBody>
        </p:sp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B67B44C3-D141-E31B-7998-B596EEC46A85}"/>
                </a:ext>
              </a:extLst>
            </p:cNvPr>
            <p:cNvGrpSpPr/>
            <p:nvPr/>
          </p:nvGrpSpPr>
          <p:grpSpPr>
            <a:xfrm>
              <a:off x="476384" y="284070"/>
              <a:ext cx="6023476" cy="2457836"/>
              <a:chOff x="476384" y="284070"/>
              <a:chExt cx="6023476" cy="2764872"/>
            </a:xfrm>
          </p:grpSpPr>
          <p:sp>
            <p:nvSpPr>
              <p:cNvPr id="60" name="Rectangle: Rounded Corners 59">
                <a:extLst>
                  <a:ext uri="{FF2B5EF4-FFF2-40B4-BE49-F238E27FC236}">
                    <a16:creationId xmlns:a16="http://schemas.microsoft.com/office/drawing/2014/main" id="{9B7D39AD-FDF4-4F9E-A9DA-CCC8A55B6FD9}"/>
                  </a:ext>
                </a:extLst>
              </p:cNvPr>
              <p:cNvSpPr/>
              <p:nvPr/>
            </p:nvSpPr>
            <p:spPr>
              <a:xfrm>
                <a:off x="476384" y="284070"/>
                <a:ext cx="2202180" cy="769601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000"/>
              </a:p>
            </p:txBody>
          </p:sp>
          <p:sp>
            <p:nvSpPr>
              <p:cNvPr id="61" name="Rectangle: Rounded Corners 60">
                <a:extLst>
                  <a:ext uri="{FF2B5EF4-FFF2-40B4-BE49-F238E27FC236}">
                    <a16:creationId xmlns:a16="http://schemas.microsoft.com/office/drawing/2014/main" id="{F3873A1E-20D8-2702-1F65-E2F16E51D2A8}"/>
                  </a:ext>
                </a:extLst>
              </p:cNvPr>
              <p:cNvSpPr/>
              <p:nvPr/>
            </p:nvSpPr>
            <p:spPr>
              <a:xfrm>
                <a:off x="4297680" y="284070"/>
                <a:ext cx="2202180" cy="769601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000"/>
              </a:p>
            </p:txBody>
          </p:sp>
          <p:sp>
            <p:nvSpPr>
              <p:cNvPr id="62" name="Rectangle 61">
                <a:extLst>
                  <a:ext uri="{FF2B5EF4-FFF2-40B4-BE49-F238E27FC236}">
                    <a16:creationId xmlns:a16="http://schemas.microsoft.com/office/drawing/2014/main" id="{2901FDBA-D356-FE91-4CF1-C6C6AA8094AF}"/>
                  </a:ext>
                </a:extLst>
              </p:cNvPr>
              <p:cNvSpPr/>
              <p:nvPr/>
            </p:nvSpPr>
            <p:spPr>
              <a:xfrm>
                <a:off x="1874520" y="284070"/>
                <a:ext cx="2985770" cy="76960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000"/>
              </a:p>
            </p:txBody>
          </p:sp>
          <p:sp>
            <p:nvSpPr>
              <p:cNvPr id="63" name="Flowchart: Process 62">
                <a:extLst>
                  <a:ext uri="{FF2B5EF4-FFF2-40B4-BE49-F238E27FC236}">
                    <a16:creationId xmlns:a16="http://schemas.microsoft.com/office/drawing/2014/main" id="{3D7AA3CE-80B8-4BCE-3D43-AFB142D75D18}"/>
                  </a:ext>
                </a:extLst>
              </p:cNvPr>
              <p:cNvSpPr/>
              <p:nvPr/>
            </p:nvSpPr>
            <p:spPr>
              <a:xfrm>
                <a:off x="476384" y="419101"/>
                <a:ext cx="6023476" cy="2629841"/>
              </a:xfrm>
              <a:prstGeom prst="flowChartProcess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8000"/>
              </a:p>
            </p:txBody>
          </p:sp>
        </p:grp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3829AA86-10C5-153F-0E48-B91114E88740}"/>
              </a:ext>
            </a:extLst>
          </p:cNvPr>
          <p:cNvGrpSpPr/>
          <p:nvPr/>
        </p:nvGrpSpPr>
        <p:grpSpPr>
          <a:xfrm>
            <a:off x="476382" y="2099174"/>
            <a:ext cx="8388217" cy="2127362"/>
            <a:chOff x="476384" y="284070"/>
            <a:chExt cx="6023476" cy="2746524"/>
          </a:xfrm>
          <a:effectLst/>
        </p:grpSpPr>
        <p:sp>
          <p:nvSpPr>
            <p:cNvPr id="65" name="Rectangle: Rounded Corners 64">
              <a:extLst>
                <a:ext uri="{FF2B5EF4-FFF2-40B4-BE49-F238E27FC236}">
                  <a16:creationId xmlns:a16="http://schemas.microsoft.com/office/drawing/2014/main" id="{BCCC2572-25B7-A924-3FB6-76B8A60063EC}"/>
                </a:ext>
              </a:extLst>
            </p:cNvPr>
            <p:cNvSpPr/>
            <p:nvPr/>
          </p:nvSpPr>
          <p:spPr>
            <a:xfrm>
              <a:off x="476384" y="2346456"/>
              <a:ext cx="2202180" cy="68413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/>
            </a:p>
          </p:txBody>
        </p:sp>
        <p:sp>
          <p:nvSpPr>
            <p:cNvPr id="66" name="Rectangle: Rounded Corners 65">
              <a:extLst>
                <a:ext uri="{FF2B5EF4-FFF2-40B4-BE49-F238E27FC236}">
                  <a16:creationId xmlns:a16="http://schemas.microsoft.com/office/drawing/2014/main" id="{3AC30CE9-9E41-584C-FC1D-39574E6D77EE}"/>
                </a:ext>
              </a:extLst>
            </p:cNvPr>
            <p:cNvSpPr/>
            <p:nvPr/>
          </p:nvSpPr>
          <p:spPr>
            <a:xfrm>
              <a:off x="4297680" y="2346456"/>
              <a:ext cx="2202180" cy="68413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/>
            </a:p>
          </p:txBody>
        </p:sp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1BA39649-F51C-7BFF-E3AA-BB0E999F1C95}"/>
                </a:ext>
              </a:extLst>
            </p:cNvPr>
            <p:cNvSpPr/>
            <p:nvPr/>
          </p:nvSpPr>
          <p:spPr>
            <a:xfrm>
              <a:off x="1874520" y="2346456"/>
              <a:ext cx="2985770" cy="6841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/>
            </a:p>
          </p:txBody>
        </p:sp>
        <p:grpSp>
          <p:nvGrpSpPr>
            <p:cNvPr id="68" name="Group 67">
              <a:extLst>
                <a:ext uri="{FF2B5EF4-FFF2-40B4-BE49-F238E27FC236}">
                  <a16:creationId xmlns:a16="http://schemas.microsoft.com/office/drawing/2014/main" id="{4B8599EF-E93D-45EA-C165-67B2F7B11B83}"/>
                </a:ext>
              </a:extLst>
            </p:cNvPr>
            <p:cNvGrpSpPr/>
            <p:nvPr/>
          </p:nvGrpSpPr>
          <p:grpSpPr>
            <a:xfrm>
              <a:off x="476384" y="284070"/>
              <a:ext cx="6023476" cy="2457836"/>
              <a:chOff x="476384" y="284070"/>
              <a:chExt cx="6023476" cy="2764872"/>
            </a:xfrm>
          </p:grpSpPr>
          <p:sp>
            <p:nvSpPr>
              <p:cNvPr id="69" name="Rectangle: Rounded Corners 68">
                <a:extLst>
                  <a:ext uri="{FF2B5EF4-FFF2-40B4-BE49-F238E27FC236}">
                    <a16:creationId xmlns:a16="http://schemas.microsoft.com/office/drawing/2014/main" id="{5861E15A-D8D5-8FBE-6475-AD0484BEBF2E}"/>
                  </a:ext>
                </a:extLst>
              </p:cNvPr>
              <p:cNvSpPr/>
              <p:nvPr/>
            </p:nvSpPr>
            <p:spPr>
              <a:xfrm>
                <a:off x="476384" y="284070"/>
                <a:ext cx="2202180" cy="769601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000"/>
              </a:p>
            </p:txBody>
          </p:sp>
          <p:sp>
            <p:nvSpPr>
              <p:cNvPr id="72" name="Rectangle: Rounded Corners 71">
                <a:extLst>
                  <a:ext uri="{FF2B5EF4-FFF2-40B4-BE49-F238E27FC236}">
                    <a16:creationId xmlns:a16="http://schemas.microsoft.com/office/drawing/2014/main" id="{B53F82F6-054F-79B1-302F-B9D33522B583}"/>
                  </a:ext>
                </a:extLst>
              </p:cNvPr>
              <p:cNvSpPr/>
              <p:nvPr/>
            </p:nvSpPr>
            <p:spPr>
              <a:xfrm>
                <a:off x="4297680" y="284070"/>
                <a:ext cx="2202180" cy="769601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000"/>
              </a:p>
            </p:txBody>
          </p:sp>
          <p:sp>
            <p:nvSpPr>
              <p:cNvPr id="74" name="Rectangle 73">
                <a:extLst>
                  <a:ext uri="{FF2B5EF4-FFF2-40B4-BE49-F238E27FC236}">
                    <a16:creationId xmlns:a16="http://schemas.microsoft.com/office/drawing/2014/main" id="{BF17D10E-66C7-A5BA-AB8C-9908F094FCD9}"/>
                  </a:ext>
                </a:extLst>
              </p:cNvPr>
              <p:cNvSpPr/>
              <p:nvPr/>
            </p:nvSpPr>
            <p:spPr>
              <a:xfrm>
                <a:off x="1874520" y="284070"/>
                <a:ext cx="2985770" cy="76960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000"/>
              </a:p>
            </p:txBody>
          </p:sp>
          <p:sp>
            <p:nvSpPr>
              <p:cNvPr id="75" name="Flowchart: Process 74">
                <a:extLst>
                  <a:ext uri="{FF2B5EF4-FFF2-40B4-BE49-F238E27FC236}">
                    <a16:creationId xmlns:a16="http://schemas.microsoft.com/office/drawing/2014/main" id="{8CEF5C1A-126B-BB23-5BF6-4EC3F33EF50E}"/>
                  </a:ext>
                </a:extLst>
              </p:cNvPr>
              <p:cNvSpPr/>
              <p:nvPr/>
            </p:nvSpPr>
            <p:spPr>
              <a:xfrm>
                <a:off x="476384" y="419101"/>
                <a:ext cx="6023476" cy="2629841"/>
              </a:xfrm>
              <a:prstGeom prst="flowChartProcess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8000"/>
              </a:p>
            </p:txBody>
          </p:sp>
        </p:grpSp>
      </p:grpSp>
      <p:sp>
        <p:nvSpPr>
          <p:cNvPr id="36" name="Rectangle 35">
            <a:extLst>
              <a:ext uri="{FF2B5EF4-FFF2-40B4-BE49-F238E27FC236}">
                <a16:creationId xmlns:a16="http://schemas.microsoft.com/office/drawing/2014/main" id="{6155FF9D-95CD-D613-2CC1-8143770EDDDA}"/>
              </a:ext>
            </a:extLst>
          </p:cNvPr>
          <p:cNvSpPr/>
          <p:nvPr/>
        </p:nvSpPr>
        <p:spPr>
          <a:xfrm>
            <a:off x="7985760" y="6225540"/>
            <a:ext cx="2103120" cy="6324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>
                <a:latin typeface="Roboto" panose="02000000000000000000" pitchFamily="2" charset="0"/>
                <a:ea typeface="Roboto" panose="02000000000000000000" pitchFamily="2" charset="0"/>
              </a:rPr>
              <a:t>Complete: 80%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B94B22B1-ACAC-654B-39FE-70E4F65A4A91}"/>
              </a:ext>
            </a:extLst>
          </p:cNvPr>
          <p:cNvSpPr/>
          <p:nvPr/>
        </p:nvSpPr>
        <p:spPr>
          <a:xfrm>
            <a:off x="5882640" y="6225540"/>
            <a:ext cx="2103120" cy="6324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>
                <a:latin typeface="Roboto" panose="02000000000000000000" pitchFamily="2" charset="0"/>
                <a:ea typeface="Roboto" panose="02000000000000000000" pitchFamily="2" charset="0"/>
              </a:rPr>
              <a:t>Section: 4/5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56AE6C2F-10EA-503B-A3F7-843AB005EEA5}"/>
              </a:ext>
            </a:extLst>
          </p:cNvPr>
          <p:cNvSpPr/>
          <p:nvPr/>
        </p:nvSpPr>
        <p:spPr>
          <a:xfrm>
            <a:off x="10088880" y="6225540"/>
            <a:ext cx="2103120" cy="63246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b="1">
                <a:latin typeface="Roboto" panose="02000000000000000000" pitchFamily="2" charset="0"/>
                <a:ea typeface="Roboto" panose="02000000000000000000" pitchFamily="2" charset="0"/>
              </a:rPr>
              <a:t>Next </a:t>
            </a:r>
            <a:r>
              <a:rPr lang="en-US" sz="1600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→</a:t>
            </a:r>
            <a:endParaRPr lang="en-US" sz="1600" b="1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48" name="Title 1">
            <a:extLst>
              <a:ext uri="{FF2B5EF4-FFF2-40B4-BE49-F238E27FC236}">
                <a16:creationId xmlns:a16="http://schemas.microsoft.com/office/drawing/2014/main" id="{7D7A2B07-4B43-8BA9-7F19-3566F3728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7784" y="523875"/>
            <a:ext cx="10902950" cy="956516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US" sz="1600" b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Provider Network</a:t>
            </a:r>
            <a:br>
              <a:rPr lang="en-US" sz="1600" b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n-US">
                <a:solidFill>
                  <a:srgbClr val="003A93"/>
                </a:solidFill>
              </a:rPr>
              <a:t>Roles &amp; Responsibilities</a:t>
            </a:r>
            <a:br>
              <a:rPr lang="en-US"/>
            </a:br>
            <a:br>
              <a:rPr lang="en-US" sz="1600" i="1"/>
            </a:br>
            <a:endParaRPr lang="en-US"/>
          </a:p>
        </p:txBody>
      </p: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A30092C2-9BA3-E2FC-BB0B-09CAD5CC818D}"/>
              </a:ext>
            </a:extLst>
          </p:cNvPr>
          <p:cNvCxnSpPr>
            <a:cxnSpLocks/>
          </p:cNvCxnSpPr>
          <p:nvPr/>
        </p:nvCxnSpPr>
        <p:spPr>
          <a:xfrm>
            <a:off x="717784" y="1266854"/>
            <a:ext cx="6102116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Freeform 8">
            <a:extLst>
              <a:ext uri="{FF2B5EF4-FFF2-40B4-BE49-F238E27FC236}">
                <a16:creationId xmlns:a16="http://schemas.microsoft.com/office/drawing/2014/main" id="{1D052F11-3DFA-BFF5-4926-3068200E23C6}"/>
              </a:ext>
            </a:extLst>
          </p:cNvPr>
          <p:cNvSpPr/>
          <p:nvPr/>
        </p:nvSpPr>
        <p:spPr>
          <a:xfrm>
            <a:off x="476384" y="6368892"/>
            <a:ext cx="241400" cy="345756"/>
          </a:xfrm>
          <a:custGeom>
            <a:avLst/>
            <a:gdLst>
              <a:gd name="connsiteX0" fmla="*/ 241400 w 241400"/>
              <a:gd name="connsiteY0" fmla="*/ 281835 h 345756"/>
              <a:gd name="connsiteX1" fmla="*/ 241400 w 241400"/>
              <a:gd name="connsiteY1" fmla="*/ 311912 h 345756"/>
              <a:gd name="connsiteX2" fmla="*/ 151992 w 241400"/>
              <a:gd name="connsiteY2" fmla="*/ 333806 h 345756"/>
              <a:gd name="connsiteX3" fmla="*/ 89407 w 241400"/>
              <a:gd name="connsiteY3" fmla="*/ 333806 h 345756"/>
              <a:gd name="connsiteX4" fmla="*/ 0 w 241400"/>
              <a:gd name="connsiteY4" fmla="*/ 345756 h 345756"/>
              <a:gd name="connsiteX5" fmla="*/ 0 w 241400"/>
              <a:gd name="connsiteY5" fmla="*/ 315680 h 345756"/>
              <a:gd name="connsiteX6" fmla="*/ 89407 w 241400"/>
              <a:gd name="connsiteY6" fmla="*/ 303730 h 345756"/>
              <a:gd name="connsiteX7" fmla="*/ 151992 w 241400"/>
              <a:gd name="connsiteY7" fmla="*/ 303730 h 345756"/>
              <a:gd name="connsiteX8" fmla="*/ 241400 w 241400"/>
              <a:gd name="connsiteY8" fmla="*/ 281835 h 345756"/>
              <a:gd name="connsiteX9" fmla="*/ 241400 w 241400"/>
              <a:gd name="connsiteY9" fmla="*/ 231708 h 345756"/>
              <a:gd name="connsiteX10" fmla="*/ 241400 w 241400"/>
              <a:gd name="connsiteY10" fmla="*/ 261785 h 345756"/>
              <a:gd name="connsiteX11" fmla="*/ 151992 w 241400"/>
              <a:gd name="connsiteY11" fmla="*/ 283679 h 345756"/>
              <a:gd name="connsiteX12" fmla="*/ 89407 w 241400"/>
              <a:gd name="connsiteY12" fmla="*/ 283679 h 345756"/>
              <a:gd name="connsiteX13" fmla="*/ 0 w 241400"/>
              <a:gd name="connsiteY13" fmla="*/ 295631 h 345756"/>
              <a:gd name="connsiteX14" fmla="*/ 0 w 241400"/>
              <a:gd name="connsiteY14" fmla="*/ 265553 h 345756"/>
              <a:gd name="connsiteX15" fmla="*/ 89407 w 241400"/>
              <a:gd name="connsiteY15" fmla="*/ 253603 h 345756"/>
              <a:gd name="connsiteX16" fmla="*/ 151992 w 241400"/>
              <a:gd name="connsiteY16" fmla="*/ 253603 h 345756"/>
              <a:gd name="connsiteX17" fmla="*/ 241400 w 241400"/>
              <a:gd name="connsiteY17" fmla="*/ 231708 h 345756"/>
              <a:gd name="connsiteX18" fmla="*/ 208972 w 241400"/>
              <a:gd name="connsiteY18" fmla="*/ 129529 h 345756"/>
              <a:gd name="connsiteX19" fmla="*/ 241399 w 241400"/>
              <a:gd name="connsiteY19" fmla="*/ 129529 h 345756"/>
              <a:gd name="connsiteX20" fmla="*/ 241399 w 241400"/>
              <a:gd name="connsiteY20" fmla="*/ 211987 h 345756"/>
              <a:gd name="connsiteX21" fmla="*/ 208972 w 241400"/>
              <a:gd name="connsiteY21" fmla="*/ 228655 h 345756"/>
              <a:gd name="connsiteX22" fmla="*/ 139314 w 241400"/>
              <a:gd name="connsiteY22" fmla="*/ 129529 h 345756"/>
              <a:gd name="connsiteX23" fmla="*/ 171742 w 241400"/>
              <a:gd name="connsiteY23" fmla="*/ 129529 h 345756"/>
              <a:gd name="connsiteX24" fmla="*/ 171742 w 241400"/>
              <a:gd name="connsiteY24" fmla="*/ 234032 h 345756"/>
              <a:gd name="connsiteX25" fmla="*/ 139314 w 241400"/>
              <a:gd name="connsiteY25" fmla="*/ 234032 h 345756"/>
              <a:gd name="connsiteX26" fmla="*/ 139314 w 241400"/>
              <a:gd name="connsiteY26" fmla="*/ 184360 h 345756"/>
              <a:gd name="connsiteX27" fmla="*/ 69657 w 241400"/>
              <a:gd name="connsiteY27" fmla="*/ 129529 h 345756"/>
              <a:gd name="connsiteX28" fmla="*/ 102085 w 241400"/>
              <a:gd name="connsiteY28" fmla="*/ 129529 h 345756"/>
              <a:gd name="connsiteX29" fmla="*/ 102085 w 241400"/>
              <a:gd name="connsiteY29" fmla="*/ 234032 h 345756"/>
              <a:gd name="connsiteX30" fmla="*/ 69657 w 241400"/>
              <a:gd name="connsiteY30" fmla="*/ 234032 h 345756"/>
              <a:gd name="connsiteX31" fmla="*/ 69657 w 241400"/>
              <a:gd name="connsiteY31" fmla="*/ 184360 h 345756"/>
              <a:gd name="connsiteX32" fmla="*/ 0 w 241400"/>
              <a:gd name="connsiteY32" fmla="*/ 129529 h 345756"/>
              <a:gd name="connsiteX33" fmla="*/ 32428 w 241400"/>
              <a:gd name="connsiteY33" fmla="*/ 129529 h 345756"/>
              <a:gd name="connsiteX34" fmla="*/ 32428 w 241400"/>
              <a:gd name="connsiteY34" fmla="*/ 234032 h 345756"/>
              <a:gd name="connsiteX35" fmla="*/ 0 w 241400"/>
              <a:gd name="connsiteY35" fmla="*/ 234032 h 345756"/>
              <a:gd name="connsiteX36" fmla="*/ 0 w 241400"/>
              <a:gd name="connsiteY36" fmla="*/ 184360 h 345756"/>
              <a:gd name="connsiteX37" fmla="*/ 0 w 241400"/>
              <a:gd name="connsiteY37" fmla="*/ 80523 h 345756"/>
              <a:gd name="connsiteX38" fmla="*/ 241400 w 241400"/>
              <a:gd name="connsiteY38" fmla="*/ 80523 h 345756"/>
              <a:gd name="connsiteX39" fmla="*/ 241400 w 241400"/>
              <a:gd name="connsiteY39" fmla="*/ 109957 h 345756"/>
              <a:gd name="connsiteX40" fmla="*/ 120700 w 241400"/>
              <a:gd name="connsiteY40" fmla="*/ 109957 h 345756"/>
              <a:gd name="connsiteX41" fmla="*/ 0 w 241400"/>
              <a:gd name="connsiteY41" fmla="*/ 109957 h 345756"/>
              <a:gd name="connsiteX42" fmla="*/ 120700 w 241400"/>
              <a:gd name="connsiteY42" fmla="*/ 0 h 345756"/>
              <a:gd name="connsiteX43" fmla="*/ 241400 w 241400"/>
              <a:gd name="connsiteY43" fmla="*/ 40101 h 345756"/>
              <a:gd name="connsiteX44" fmla="*/ 241400 w 241400"/>
              <a:gd name="connsiteY44" fmla="*/ 70498 h 345756"/>
              <a:gd name="connsiteX45" fmla="*/ 120700 w 241400"/>
              <a:gd name="connsiteY45" fmla="*/ 30397 h 345756"/>
              <a:gd name="connsiteX46" fmla="*/ 0 w 241400"/>
              <a:gd name="connsiteY46" fmla="*/ 70498 h 345756"/>
              <a:gd name="connsiteX47" fmla="*/ 0 w 241400"/>
              <a:gd name="connsiteY47" fmla="*/ 40101 h 3457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241400" h="345756">
                <a:moveTo>
                  <a:pt x="241400" y="281835"/>
                </a:moveTo>
                <a:lnTo>
                  <a:pt x="241400" y="311912"/>
                </a:lnTo>
                <a:cubicBezTo>
                  <a:pt x="240758" y="313681"/>
                  <a:pt x="229057" y="333806"/>
                  <a:pt x="151992" y="333806"/>
                </a:cubicBezTo>
                <a:lnTo>
                  <a:pt x="89407" y="333806"/>
                </a:lnTo>
                <a:cubicBezTo>
                  <a:pt x="10361" y="334411"/>
                  <a:pt x="1505" y="344664"/>
                  <a:pt x="0" y="345756"/>
                </a:cubicBezTo>
                <a:lnTo>
                  <a:pt x="0" y="315680"/>
                </a:lnTo>
                <a:cubicBezTo>
                  <a:pt x="1505" y="314588"/>
                  <a:pt x="10361" y="304335"/>
                  <a:pt x="89407" y="303730"/>
                </a:cubicBezTo>
                <a:lnTo>
                  <a:pt x="151992" y="303730"/>
                </a:lnTo>
                <a:cubicBezTo>
                  <a:pt x="229057" y="303730"/>
                  <a:pt x="240758" y="283604"/>
                  <a:pt x="241400" y="281835"/>
                </a:cubicBezTo>
                <a:close/>
                <a:moveTo>
                  <a:pt x="241400" y="231708"/>
                </a:moveTo>
                <a:lnTo>
                  <a:pt x="241400" y="261785"/>
                </a:lnTo>
                <a:cubicBezTo>
                  <a:pt x="240758" y="263554"/>
                  <a:pt x="229057" y="283679"/>
                  <a:pt x="151992" y="283679"/>
                </a:cubicBezTo>
                <a:lnTo>
                  <a:pt x="89407" y="283679"/>
                </a:lnTo>
                <a:cubicBezTo>
                  <a:pt x="10361" y="284284"/>
                  <a:pt x="1505" y="294539"/>
                  <a:pt x="0" y="295631"/>
                </a:cubicBezTo>
                <a:lnTo>
                  <a:pt x="0" y="265553"/>
                </a:lnTo>
                <a:cubicBezTo>
                  <a:pt x="1505" y="264461"/>
                  <a:pt x="10361" y="254208"/>
                  <a:pt x="89407" y="253603"/>
                </a:cubicBezTo>
                <a:lnTo>
                  <a:pt x="151992" y="253603"/>
                </a:lnTo>
                <a:cubicBezTo>
                  <a:pt x="229057" y="253603"/>
                  <a:pt x="240758" y="233478"/>
                  <a:pt x="241400" y="231708"/>
                </a:cubicBezTo>
                <a:close/>
                <a:moveTo>
                  <a:pt x="208972" y="129529"/>
                </a:moveTo>
                <a:lnTo>
                  <a:pt x="241399" y="129529"/>
                </a:lnTo>
                <a:lnTo>
                  <a:pt x="241399" y="211987"/>
                </a:lnTo>
                <a:cubicBezTo>
                  <a:pt x="240971" y="213169"/>
                  <a:pt x="235558" y="222563"/>
                  <a:pt x="208972" y="228655"/>
                </a:cubicBezTo>
                <a:close/>
                <a:moveTo>
                  <a:pt x="139314" y="129529"/>
                </a:moveTo>
                <a:lnTo>
                  <a:pt x="171742" y="129529"/>
                </a:lnTo>
                <a:lnTo>
                  <a:pt x="171742" y="234032"/>
                </a:lnTo>
                <a:lnTo>
                  <a:pt x="139314" y="234032"/>
                </a:lnTo>
                <a:lnTo>
                  <a:pt x="139314" y="184360"/>
                </a:lnTo>
                <a:close/>
                <a:moveTo>
                  <a:pt x="69657" y="129529"/>
                </a:moveTo>
                <a:lnTo>
                  <a:pt x="102085" y="129529"/>
                </a:lnTo>
                <a:lnTo>
                  <a:pt x="102085" y="234032"/>
                </a:lnTo>
                <a:lnTo>
                  <a:pt x="69657" y="234032"/>
                </a:lnTo>
                <a:lnTo>
                  <a:pt x="69657" y="184360"/>
                </a:lnTo>
                <a:close/>
                <a:moveTo>
                  <a:pt x="0" y="129529"/>
                </a:moveTo>
                <a:lnTo>
                  <a:pt x="32428" y="129529"/>
                </a:lnTo>
                <a:lnTo>
                  <a:pt x="32428" y="234032"/>
                </a:lnTo>
                <a:lnTo>
                  <a:pt x="0" y="234032"/>
                </a:lnTo>
                <a:lnTo>
                  <a:pt x="0" y="184360"/>
                </a:lnTo>
                <a:close/>
                <a:moveTo>
                  <a:pt x="0" y="80523"/>
                </a:moveTo>
                <a:lnTo>
                  <a:pt x="241400" y="80523"/>
                </a:lnTo>
                <a:lnTo>
                  <a:pt x="241400" y="109957"/>
                </a:lnTo>
                <a:lnTo>
                  <a:pt x="120700" y="109957"/>
                </a:lnTo>
                <a:lnTo>
                  <a:pt x="0" y="109957"/>
                </a:lnTo>
                <a:close/>
                <a:moveTo>
                  <a:pt x="120700" y="0"/>
                </a:moveTo>
                <a:lnTo>
                  <a:pt x="241400" y="40101"/>
                </a:lnTo>
                <a:lnTo>
                  <a:pt x="241400" y="70498"/>
                </a:lnTo>
                <a:lnTo>
                  <a:pt x="120700" y="30397"/>
                </a:lnTo>
                <a:lnTo>
                  <a:pt x="0" y="70498"/>
                </a:lnTo>
                <a:lnTo>
                  <a:pt x="0" y="40101"/>
                </a:lnTo>
                <a:close/>
              </a:path>
            </a:pathLst>
          </a:custGeom>
          <a:solidFill>
            <a:srgbClr val="009CA6"/>
          </a:solidFill>
          <a:ln w="17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615DD850-B5C8-91AE-F28F-1264E025C75F}"/>
              </a:ext>
            </a:extLst>
          </p:cNvPr>
          <p:cNvSpPr txBox="1"/>
          <p:nvPr/>
        </p:nvSpPr>
        <p:spPr>
          <a:xfrm>
            <a:off x="717784" y="1403582"/>
            <a:ext cx="8146816" cy="446276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marL="285750" lvl="0" indent="-285750">
              <a:spcAft>
                <a:spcPts val="1200"/>
              </a:spcAft>
              <a:buClr>
                <a:prstClr val="black"/>
              </a:buClr>
              <a:buFont typeface="Wingdings" panose="05000000000000000000" pitchFamily="2" charset="2"/>
              <a:buChar char="ü"/>
              <a:defRPr/>
            </a:pPr>
            <a:r>
              <a:rPr lang="en-US" sz="1600" b="1">
                <a:solidFill>
                  <a:schemeClr val="accent2"/>
                </a:solidFill>
              </a:rPr>
              <a:t>Communicate and collaborate </a:t>
            </a:r>
            <a:r>
              <a:rPr lang="en-US" sz="1600">
                <a:solidFill>
                  <a:srgbClr val="000000"/>
                </a:solidFill>
              </a:rPr>
              <a:t>with Care Managers, ICT members, MGBHP members and their caregivers</a:t>
            </a:r>
          </a:p>
          <a:p>
            <a:pPr marL="285750" indent="-285750">
              <a:spcAft>
                <a:spcPts val="1200"/>
              </a:spcAft>
              <a:buClr>
                <a:prstClr val="black"/>
              </a:buClr>
              <a:buFont typeface="Wingdings" panose="05000000000000000000" pitchFamily="2" charset="2"/>
              <a:buChar char="ü"/>
              <a:defRPr/>
            </a:pPr>
            <a:r>
              <a:rPr lang="en-US" sz="1600" b="1">
                <a:solidFill>
                  <a:schemeClr val="accent2"/>
                </a:solidFill>
              </a:rPr>
              <a:t>Encourage your patient </a:t>
            </a:r>
            <a:r>
              <a:rPr lang="en-US" sz="1600">
                <a:solidFill>
                  <a:srgbClr val="000000"/>
                </a:solidFill>
              </a:rPr>
              <a:t>to work with your office, keep appointments, comply with all treatment plans, participate with their care team, and complete their assessment</a:t>
            </a:r>
          </a:p>
          <a:p>
            <a:pPr marL="285750" lvl="0" indent="-285750">
              <a:spcAft>
                <a:spcPts val="1200"/>
              </a:spcAft>
              <a:buClr>
                <a:prstClr val="black"/>
              </a:buClr>
              <a:buFont typeface="Wingdings" panose="05000000000000000000" pitchFamily="2" charset="2"/>
              <a:buChar char="ü"/>
              <a:defRPr/>
            </a:pPr>
            <a:r>
              <a:rPr lang="en-US" sz="1600" b="1">
                <a:solidFill>
                  <a:schemeClr val="accent2"/>
                </a:solidFill>
              </a:rPr>
              <a:t>Review and respond </a:t>
            </a:r>
            <a:r>
              <a:rPr lang="en-US" sz="1600">
                <a:solidFill>
                  <a:srgbClr val="000000"/>
                </a:solidFill>
              </a:rPr>
              <a:t>to correspondence sent by our case managers including the HRA results, the ICP and any request for information or meeting participation</a:t>
            </a:r>
            <a:endParaRPr lang="en-US" sz="1600">
              <a:solidFill>
                <a:srgbClr val="000000"/>
              </a:solidFill>
              <a:ea typeface="Calibri"/>
              <a:cs typeface="Calibri"/>
            </a:endParaRPr>
          </a:p>
          <a:p>
            <a:pPr marL="285750" lvl="0" indent="-285750">
              <a:spcAft>
                <a:spcPts val="1200"/>
              </a:spcAft>
              <a:buClr>
                <a:prstClr val="black"/>
              </a:buClr>
              <a:buFont typeface="Wingdings" panose="05000000000000000000" pitchFamily="2" charset="2"/>
              <a:buChar char="ü"/>
              <a:defRPr/>
            </a:pPr>
            <a:r>
              <a:rPr lang="en-US" sz="1600" b="1">
                <a:solidFill>
                  <a:schemeClr val="accent2"/>
                </a:solidFill>
              </a:rPr>
              <a:t>Collaborate with MGBHP Care Management and Quality teams </a:t>
            </a:r>
            <a:r>
              <a:rPr lang="en-US" sz="1600">
                <a:solidFill>
                  <a:srgbClr val="000000"/>
                </a:solidFill>
              </a:rPr>
              <a:t>to review and develop performance improvement opportunities through communication channels such as ICT meetings, provider newsletters, quality reporting, etc.</a:t>
            </a:r>
          </a:p>
          <a:p>
            <a:pPr marL="285750" indent="-285750">
              <a:spcAft>
                <a:spcPts val="1200"/>
              </a:spcAft>
              <a:buClr>
                <a:srgbClr val="000000"/>
              </a:buClr>
              <a:buFont typeface="Wingdings" panose="05000000000000000000" pitchFamily="2" charset="2"/>
              <a:buChar char="ü"/>
              <a:defRPr/>
            </a:pPr>
            <a:r>
              <a:rPr lang="en-US" sz="1600" b="1">
                <a:solidFill>
                  <a:schemeClr val="accent2"/>
                </a:solidFill>
                <a:ea typeface="Calibri"/>
                <a:cs typeface="Calibri"/>
              </a:rPr>
              <a:t>Participate in achieving applicable quality measures </a:t>
            </a:r>
            <a:r>
              <a:rPr lang="en-US" sz="1600">
                <a:solidFill>
                  <a:srgbClr val="000000"/>
                </a:solidFill>
                <a:ea typeface="Calibri"/>
                <a:cs typeface="Calibri"/>
              </a:rPr>
              <a:t>including, but not limited to, efforts to improve member experience</a:t>
            </a:r>
          </a:p>
          <a:p>
            <a:pPr marL="285750" lvl="0" indent="-285750">
              <a:spcAft>
                <a:spcPts val="1200"/>
              </a:spcAft>
              <a:buClr>
                <a:prstClr val="black"/>
              </a:buClr>
              <a:buFont typeface="Wingdings" panose="05000000000000000000" pitchFamily="2" charset="2"/>
              <a:buChar char="ü"/>
              <a:defRPr/>
            </a:pPr>
            <a:r>
              <a:rPr lang="en-US" sz="1600" b="1">
                <a:solidFill>
                  <a:schemeClr val="accent2"/>
                </a:solidFill>
              </a:rPr>
              <a:t>Share feedback </a:t>
            </a:r>
            <a:r>
              <a:rPr lang="en-US" sz="1600">
                <a:solidFill>
                  <a:srgbClr val="000000"/>
                </a:solidFill>
              </a:rPr>
              <a:t>supporting quality measurement and performance improvement through ICT meetings, committees, workgroups or directly to your Provider Relations Team </a:t>
            </a:r>
          </a:p>
          <a:p>
            <a:pPr marL="285750" lvl="0" indent="-285750">
              <a:spcAft>
                <a:spcPts val="1200"/>
              </a:spcAft>
              <a:buClr>
                <a:prstClr val="black"/>
              </a:buClr>
              <a:buFont typeface="Wingdings" panose="05000000000000000000" pitchFamily="2" charset="2"/>
              <a:buChar char="ü"/>
              <a:defRPr/>
            </a:pPr>
            <a:r>
              <a:rPr lang="en-US" sz="1600" b="1">
                <a:solidFill>
                  <a:schemeClr val="accent2"/>
                </a:solidFill>
              </a:rPr>
              <a:t>Attest to completion </a:t>
            </a:r>
            <a:r>
              <a:rPr lang="en-US" sz="1600">
                <a:solidFill>
                  <a:srgbClr val="000000"/>
                </a:solidFill>
              </a:rPr>
              <a:t>of the annual MOC provider training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DC617390-5FBE-1FA4-4C1B-FD66141ABEE3}"/>
              </a:ext>
            </a:extLst>
          </p:cNvPr>
          <p:cNvGrpSpPr/>
          <p:nvPr/>
        </p:nvGrpSpPr>
        <p:grpSpPr>
          <a:xfrm>
            <a:off x="9037320" y="266317"/>
            <a:ext cx="2758662" cy="5767139"/>
            <a:chOff x="8980693" y="1257510"/>
            <a:chExt cx="2758662" cy="4725530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578C6C7E-C194-310B-C005-CE6615E63504}"/>
                </a:ext>
              </a:extLst>
            </p:cNvPr>
            <p:cNvGrpSpPr/>
            <p:nvPr/>
          </p:nvGrpSpPr>
          <p:grpSpPr>
            <a:xfrm>
              <a:off x="8980693" y="1257510"/>
              <a:ext cx="2758662" cy="4725530"/>
              <a:chOff x="476384" y="284070"/>
              <a:chExt cx="6023476" cy="2746524"/>
            </a:xfrm>
            <a:effectLst>
              <a:outerShdw blurRad="127000" dist="38100" dir="2700000" algn="tl" rotWithShape="0">
                <a:schemeClr val="accent2">
                  <a:alpha val="30000"/>
                </a:schemeClr>
              </a:outerShdw>
            </a:effectLst>
          </p:grpSpPr>
          <p:sp>
            <p:nvSpPr>
              <p:cNvPr id="7" name="Rectangle: Rounded Corners 6">
                <a:extLst>
                  <a:ext uri="{FF2B5EF4-FFF2-40B4-BE49-F238E27FC236}">
                    <a16:creationId xmlns:a16="http://schemas.microsoft.com/office/drawing/2014/main" id="{49D1E340-13E3-6BF4-22D1-DAF69B02B92D}"/>
                  </a:ext>
                </a:extLst>
              </p:cNvPr>
              <p:cNvSpPr/>
              <p:nvPr/>
            </p:nvSpPr>
            <p:spPr>
              <a:xfrm>
                <a:off x="476384" y="2346456"/>
                <a:ext cx="2202180" cy="684138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400"/>
              </a:p>
            </p:txBody>
          </p:sp>
          <p:sp>
            <p:nvSpPr>
              <p:cNvPr id="8" name="Rectangle: Rounded Corners 7">
                <a:extLst>
                  <a:ext uri="{FF2B5EF4-FFF2-40B4-BE49-F238E27FC236}">
                    <a16:creationId xmlns:a16="http://schemas.microsoft.com/office/drawing/2014/main" id="{75C13135-3E6D-EBF8-95EE-D2D1DEA7052A}"/>
                  </a:ext>
                </a:extLst>
              </p:cNvPr>
              <p:cNvSpPr/>
              <p:nvPr/>
            </p:nvSpPr>
            <p:spPr>
              <a:xfrm>
                <a:off x="4297680" y="2346456"/>
                <a:ext cx="2202180" cy="684138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400"/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A358BB39-53C6-2950-9CF4-D52A7C32C6EE}"/>
                  </a:ext>
                </a:extLst>
              </p:cNvPr>
              <p:cNvSpPr/>
              <p:nvPr/>
            </p:nvSpPr>
            <p:spPr>
              <a:xfrm>
                <a:off x="1874520" y="2346456"/>
                <a:ext cx="2985770" cy="68413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400"/>
              </a:p>
            </p:txBody>
          </p:sp>
          <p:grpSp>
            <p:nvGrpSpPr>
              <p:cNvPr id="10" name="Group 9">
                <a:extLst>
                  <a:ext uri="{FF2B5EF4-FFF2-40B4-BE49-F238E27FC236}">
                    <a16:creationId xmlns:a16="http://schemas.microsoft.com/office/drawing/2014/main" id="{E58CCD01-11FE-84C4-9063-771BEFCBA948}"/>
                  </a:ext>
                </a:extLst>
              </p:cNvPr>
              <p:cNvGrpSpPr/>
              <p:nvPr/>
            </p:nvGrpSpPr>
            <p:grpSpPr>
              <a:xfrm>
                <a:off x="476384" y="284070"/>
                <a:ext cx="6023476" cy="2457836"/>
                <a:chOff x="476384" y="284070"/>
                <a:chExt cx="6023476" cy="2764872"/>
              </a:xfrm>
            </p:grpSpPr>
            <p:sp>
              <p:nvSpPr>
                <p:cNvPr id="11" name="Rectangle: Rounded Corners 10">
                  <a:extLst>
                    <a:ext uri="{FF2B5EF4-FFF2-40B4-BE49-F238E27FC236}">
                      <a16:creationId xmlns:a16="http://schemas.microsoft.com/office/drawing/2014/main" id="{2C451CFA-3DC8-1866-D528-67D48385D79A}"/>
                    </a:ext>
                  </a:extLst>
                </p:cNvPr>
                <p:cNvSpPr/>
                <p:nvPr/>
              </p:nvSpPr>
              <p:spPr>
                <a:xfrm>
                  <a:off x="476384" y="284070"/>
                  <a:ext cx="2202180" cy="769601"/>
                </a:xfrm>
                <a:prstGeom prst="round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400"/>
                </a:p>
              </p:txBody>
            </p:sp>
            <p:sp>
              <p:nvSpPr>
                <p:cNvPr id="12" name="Rectangle: Rounded Corners 11">
                  <a:extLst>
                    <a:ext uri="{FF2B5EF4-FFF2-40B4-BE49-F238E27FC236}">
                      <a16:creationId xmlns:a16="http://schemas.microsoft.com/office/drawing/2014/main" id="{DAD3594B-93ED-F450-FE2F-3267337D0472}"/>
                    </a:ext>
                  </a:extLst>
                </p:cNvPr>
                <p:cNvSpPr/>
                <p:nvPr/>
              </p:nvSpPr>
              <p:spPr>
                <a:xfrm>
                  <a:off x="4297680" y="284070"/>
                  <a:ext cx="2202180" cy="769601"/>
                </a:xfrm>
                <a:prstGeom prst="round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400" u="sng"/>
                </a:p>
              </p:txBody>
            </p:sp>
            <p:sp>
              <p:nvSpPr>
                <p:cNvPr id="13" name="Rectangle 12">
                  <a:extLst>
                    <a:ext uri="{FF2B5EF4-FFF2-40B4-BE49-F238E27FC236}">
                      <a16:creationId xmlns:a16="http://schemas.microsoft.com/office/drawing/2014/main" id="{CA246A9C-8EEC-FE9B-FB71-8C4755CCC497}"/>
                    </a:ext>
                  </a:extLst>
                </p:cNvPr>
                <p:cNvSpPr/>
                <p:nvPr/>
              </p:nvSpPr>
              <p:spPr>
                <a:xfrm>
                  <a:off x="1874520" y="284070"/>
                  <a:ext cx="2985770" cy="769601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400"/>
                </a:p>
              </p:txBody>
            </p:sp>
            <p:sp>
              <p:nvSpPr>
                <p:cNvPr id="14" name="Flowchart: Process 13">
                  <a:extLst>
                    <a:ext uri="{FF2B5EF4-FFF2-40B4-BE49-F238E27FC236}">
                      <a16:creationId xmlns:a16="http://schemas.microsoft.com/office/drawing/2014/main" id="{3FDE32A4-9CF6-6D6F-4E3B-1B4EDDD5461A}"/>
                    </a:ext>
                  </a:extLst>
                </p:cNvPr>
                <p:cNvSpPr/>
                <p:nvPr/>
              </p:nvSpPr>
              <p:spPr>
                <a:xfrm>
                  <a:off x="476384" y="419101"/>
                  <a:ext cx="6023476" cy="2629841"/>
                </a:xfrm>
                <a:prstGeom prst="flowChartProcess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389258E0-401B-32E8-AD9E-3FA8607A0B5F}"/>
                </a:ext>
              </a:extLst>
            </p:cNvPr>
            <p:cNvSpPr txBox="1"/>
            <p:nvPr/>
          </p:nvSpPr>
          <p:spPr>
            <a:xfrm>
              <a:off x="9102657" y="1464038"/>
              <a:ext cx="2514734" cy="23957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spcAft>
                  <a:spcPts val="600"/>
                </a:spcAft>
              </a:pPr>
              <a:r>
                <a:rPr lang="en-US" sz="1400" b="1">
                  <a:solidFill>
                    <a:schemeClr val="accent2"/>
                  </a:solidFill>
                </a:rPr>
                <a:t>Additional Provider Resources</a:t>
              </a:r>
            </a:p>
            <a:p>
              <a:pPr marL="285750" indent="-285750"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endParaRPr lang="en-US" sz="1400">
                <a:solidFill>
                  <a:schemeClr val="accent2"/>
                </a:solidFill>
                <a:hlinkClick r:id="rId3"/>
              </a:endParaRPr>
            </a:p>
            <a:p>
              <a:pPr marL="285750" indent="-285750"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r>
                <a:rPr lang="en-US" sz="1400">
                  <a:solidFill>
                    <a:schemeClr val="accent2"/>
                  </a:solidFill>
                  <a:hlinkClick r:id="rId3"/>
                </a:rPr>
                <a:t>SCO and One Care Provider FAQ</a:t>
              </a:r>
              <a:endParaRPr lang="en-US" sz="1400">
                <a:solidFill>
                  <a:schemeClr val="accent2"/>
                </a:solidFill>
              </a:endParaRPr>
            </a:p>
            <a:p>
              <a:pPr marL="285750" indent="-285750"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r>
                <a:rPr lang="en-US" sz="1400">
                  <a:solidFill>
                    <a:schemeClr val="accent2"/>
                  </a:solidFill>
                  <a:hlinkClick r:id="rId4"/>
                </a:rPr>
                <a:t>Provider Manual</a:t>
              </a:r>
              <a:endParaRPr lang="en-US" sz="1400">
                <a:solidFill>
                  <a:schemeClr val="accent2"/>
                </a:solidFill>
              </a:endParaRPr>
            </a:p>
            <a:p>
              <a:pPr marL="285750" indent="-285750"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r>
                <a:rPr lang="en-US" sz="1400">
                  <a:solidFill>
                    <a:schemeClr val="accent2"/>
                  </a:solidFill>
                  <a:ea typeface="Calibri"/>
                  <a:cs typeface="Times New Roman"/>
                  <a:hlinkClick r:id="rId5"/>
                </a:rPr>
                <a:t>SCO and One Care Provider Directory</a:t>
              </a:r>
              <a:endParaRPr lang="en-US" sz="1400">
                <a:solidFill>
                  <a:schemeClr val="accent2"/>
                </a:solidFill>
                <a:ea typeface="Calibri"/>
                <a:cs typeface="Times New Roman"/>
              </a:endParaRPr>
            </a:p>
            <a:p>
              <a:pPr marL="285750" indent="-285750"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r>
                <a:rPr lang="en-US" sz="1400">
                  <a:solidFill>
                    <a:schemeClr val="accent2"/>
                  </a:solidFill>
                  <a:hlinkClick r:id="rId3"/>
                </a:rPr>
                <a:t>SCO One and Care Provider Landing Page</a:t>
              </a:r>
              <a:endParaRPr lang="en-US" sz="1400">
                <a:solidFill>
                  <a:schemeClr val="accent2"/>
                </a:solidFill>
              </a:endParaRPr>
            </a:p>
            <a:p>
              <a:pPr marL="285750" indent="-285750"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r>
                <a:rPr lang="en-US" sz="1400">
                  <a:solidFill>
                    <a:schemeClr val="accent2"/>
                  </a:solidFill>
                  <a:hlinkClick r:id="rId6"/>
                </a:rPr>
                <a:t>Prior Authorization Information</a:t>
              </a:r>
              <a:endParaRPr lang="en-US" sz="1400">
                <a:solidFill>
                  <a:schemeClr val="accent2"/>
                </a:solidFill>
              </a:endParaRPr>
            </a:p>
          </p:txBody>
        </p:sp>
      </p:grp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34FE291-4438-2BFE-66D1-830D030FE980}"/>
              </a:ext>
            </a:extLst>
          </p:cNvPr>
          <p:cNvCxnSpPr/>
          <p:nvPr/>
        </p:nvCxnSpPr>
        <p:spPr>
          <a:xfrm>
            <a:off x="9309100" y="946491"/>
            <a:ext cx="2209800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Graphic 17" descr="Stethoscope with solid fill">
            <a:extLst>
              <a:ext uri="{FF2B5EF4-FFF2-40B4-BE49-F238E27FC236}">
                <a16:creationId xmlns:a16="http://schemas.microsoft.com/office/drawing/2014/main" id="{E81F1553-E148-5955-F570-EA3A09D1850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733790" y="3981801"/>
            <a:ext cx="1255148" cy="1255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45420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3BC6B1-B5DA-6B82-BBB2-3022F69D68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6A235CE-3929-874F-A38C-662A51FC7C27}"/>
              </a:ext>
            </a:extLst>
          </p:cNvPr>
          <p:cNvSpPr txBox="1"/>
          <p:nvPr/>
        </p:nvSpPr>
        <p:spPr>
          <a:xfrm>
            <a:off x="904875" y="6221975"/>
            <a:ext cx="45910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/>
              <a:t>* Since this is a requirement for all One Care and SCO plans, you may be asked to complete multiple MOC trainings for members enrolled in the different health plans.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B74F44F-505A-A7C7-D2D3-5999912026D2}"/>
              </a:ext>
            </a:extLst>
          </p:cNvPr>
          <p:cNvSpPr txBox="1"/>
          <p:nvPr/>
        </p:nvSpPr>
        <p:spPr>
          <a:xfrm>
            <a:off x="4017523" y="6318021"/>
            <a:ext cx="71206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/>
              <a:t>Mass General Brigham Health Plan   |   Confidential—do not copy or distribute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9814BE04-D980-E5D6-FE19-11C3138A6261}"/>
              </a:ext>
            </a:extLst>
          </p:cNvPr>
          <p:cNvSpPr/>
          <p:nvPr/>
        </p:nvSpPr>
        <p:spPr>
          <a:xfrm>
            <a:off x="-1" y="12700"/>
            <a:ext cx="12192001" cy="6858000"/>
          </a:xfrm>
          <a:prstGeom prst="rect">
            <a:avLst/>
          </a:prstGeom>
          <a:gradFill>
            <a:gsLst>
              <a:gs pos="42000">
                <a:srgbClr val="004F97"/>
              </a:gs>
              <a:gs pos="0">
                <a:schemeClr val="accent2"/>
              </a:gs>
              <a:gs pos="100000">
                <a:schemeClr val="accent1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3AC2DB8E-51D6-56E0-5E8C-D92216CC7C6B}"/>
              </a:ext>
            </a:extLst>
          </p:cNvPr>
          <p:cNvSpPr/>
          <p:nvPr/>
        </p:nvSpPr>
        <p:spPr>
          <a:xfrm>
            <a:off x="0" y="6225540"/>
            <a:ext cx="12192000" cy="6324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92F4138C-7A26-8CCF-CA56-A41CC30EDBEA}"/>
              </a:ext>
            </a:extLst>
          </p:cNvPr>
          <p:cNvGrpSpPr/>
          <p:nvPr/>
        </p:nvGrpSpPr>
        <p:grpSpPr>
          <a:xfrm>
            <a:off x="476383" y="284070"/>
            <a:ext cx="11239233" cy="2127362"/>
            <a:chOff x="476384" y="284070"/>
            <a:chExt cx="6023476" cy="2746524"/>
          </a:xfrm>
          <a:effectLst>
            <a:outerShdw blurRad="127000" dist="38100" dir="2700000" algn="tl" rotWithShape="0">
              <a:schemeClr val="accent2">
                <a:alpha val="30000"/>
              </a:schemeClr>
            </a:outerShdw>
          </a:effectLst>
        </p:grpSpPr>
        <p:sp>
          <p:nvSpPr>
            <p:cNvPr id="30" name="Rectangle: Rounded Corners 29">
              <a:extLst>
                <a:ext uri="{FF2B5EF4-FFF2-40B4-BE49-F238E27FC236}">
                  <a16:creationId xmlns:a16="http://schemas.microsoft.com/office/drawing/2014/main" id="{9169A4A9-BF3D-5642-C297-D00B6F7B0A3B}"/>
                </a:ext>
              </a:extLst>
            </p:cNvPr>
            <p:cNvSpPr/>
            <p:nvPr/>
          </p:nvSpPr>
          <p:spPr>
            <a:xfrm>
              <a:off x="476384" y="2346456"/>
              <a:ext cx="2202180" cy="68413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/>
            </a:p>
          </p:txBody>
        </p:sp>
        <p:sp>
          <p:nvSpPr>
            <p:cNvPr id="31" name="Rectangle: Rounded Corners 30">
              <a:extLst>
                <a:ext uri="{FF2B5EF4-FFF2-40B4-BE49-F238E27FC236}">
                  <a16:creationId xmlns:a16="http://schemas.microsoft.com/office/drawing/2014/main" id="{52AB6B3E-4DDE-F002-18DE-60F2F801F50C}"/>
                </a:ext>
              </a:extLst>
            </p:cNvPr>
            <p:cNvSpPr/>
            <p:nvPr/>
          </p:nvSpPr>
          <p:spPr>
            <a:xfrm>
              <a:off x="4297680" y="2346456"/>
              <a:ext cx="2202180" cy="68413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516C5F2E-18FB-31AA-096F-7BF69DC14307}"/>
                </a:ext>
              </a:extLst>
            </p:cNvPr>
            <p:cNvSpPr/>
            <p:nvPr/>
          </p:nvSpPr>
          <p:spPr>
            <a:xfrm>
              <a:off x="1874520" y="2346456"/>
              <a:ext cx="2985770" cy="6841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/>
            </a:p>
          </p:txBody>
        </p: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8D9476D4-84F7-7C3A-B712-4B260A0385F4}"/>
                </a:ext>
              </a:extLst>
            </p:cNvPr>
            <p:cNvGrpSpPr/>
            <p:nvPr/>
          </p:nvGrpSpPr>
          <p:grpSpPr>
            <a:xfrm>
              <a:off x="476384" y="284070"/>
              <a:ext cx="6023476" cy="2457836"/>
              <a:chOff x="476384" y="284070"/>
              <a:chExt cx="6023476" cy="2764872"/>
            </a:xfrm>
          </p:grpSpPr>
          <p:sp>
            <p:nvSpPr>
              <p:cNvPr id="51" name="Rectangle: Rounded Corners 50">
                <a:extLst>
                  <a:ext uri="{FF2B5EF4-FFF2-40B4-BE49-F238E27FC236}">
                    <a16:creationId xmlns:a16="http://schemas.microsoft.com/office/drawing/2014/main" id="{64FD5D66-E3D2-5913-9E0B-78883685B060}"/>
                  </a:ext>
                </a:extLst>
              </p:cNvPr>
              <p:cNvSpPr/>
              <p:nvPr/>
            </p:nvSpPr>
            <p:spPr>
              <a:xfrm>
                <a:off x="476384" y="284070"/>
                <a:ext cx="2202180" cy="769601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000"/>
              </a:p>
            </p:txBody>
          </p:sp>
          <p:sp>
            <p:nvSpPr>
              <p:cNvPr id="52" name="Rectangle: Rounded Corners 51">
                <a:extLst>
                  <a:ext uri="{FF2B5EF4-FFF2-40B4-BE49-F238E27FC236}">
                    <a16:creationId xmlns:a16="http://schemas.microsoft.com/office/drawing/2014/main" id="{03EE03A3-4DBB-D9DC-0186-0ED000B2AC19}"/>
                  </a:ext>
                </a:extLst>
              </p:cNvPr>
              <p:cNvSpPr/>
              <p:nvPr/>
            </p:nvSpPr>
            <p:spPr>
              <a:xfrm>
                <a:off x="4297680" y="284070"/>
                <a:ext cx="2202180" cy="769601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000"/>
              </a:p>
            </p:txBody>
          </p:sp>
          <p:sp>
            <p:nvSpPr>
              <p:cNvPr id="53" name="Rectangle 52">
                <a:extLst>
                  <a:ext uri="{FF2B5EF4-FFF2-40B4-BE49-F238E27FC236}">
                    <a16:creationId xmlns:a16="http://schemas.microsoft.com/office/drawing/2014/main" id="{F1ADD9A4-2107-E711-FEE1-1BF3CDD4F36D}"/>
                  </a:ext>
                </a:extLst>
              </p:cNvPr>
              <p:cNvSpPr/>
              <p:nvPr/>
            </p:nvSpPr>
            <p:spPr>
              <a:xfrm>
                <a:off x="1874520" y="284070"/>
                <a:ext cx="2985770" cy="76960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000"/>
              </a:p>
            </p:txBody>
          </p:sp>
          <p:sp>
            <p:nvSpPr>
              <p:cNvPr id="54" name="Flowchart: Process 53">
                <a:extLst>
                  <a:ext uri="{FF2B5EF4-FFF2-40B4-BE49-F238E27FC236}">
                    <a16:creationId xmlns:a16="http://schemas.microsoft.com/office/drawing/2014/main" id="{9785EB15-BA5E-3357-AB6D-45246E630117}"/>
                  </a:ext>
                </a:extLst>
              </p:cNvPr>
              <p:cNvSpPr/>
              <p:nvPr/>
            </p:nvSpPr>
            <p:spPr>
              <a:xfrm>
                <a:off x="476384" y="419101"/>
                <a:ext cx="6023476" cy="2629841"/>
              </a:xfrm>
              <a:prstGeom prst="flowChartProcess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8000"/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9809D8C0-0679-4F94-4349-59C8DA5DA00C}"/>
              </a:ext>
            </a:extLst>
          </p:cNvPr>
          <p:cNvGrpSpPr/>
          <p:nvPr/>
        </p:nvGrpSpPr>
        <p:grpSpPr>
          <a:xfrm>
            <a:off x="476383" y="3906095"/>
            <a:ext cx="11239233" cy="1805169"/>
            <a:chOff x="476384" y="284070"/>
            <a:chExt cx="6023476" cy="2746524"/>
          </a:xfrm>
          <a:effectLst>
            <a:outerShdw blurRad="127000" dist="38100" dir="2700000" algn="tl" rotWithShape="0">
              <a:schemeClr val="accent2">
                <a:alpha val="30000"/>
              </a:schemeClr>
            </a:outerShdw>
          </a:effectLst>
        </p:grpSpPr>
        <p:sp>
          <p:nvSpPr>
            <p:cNvPr id="56" name="Rectangle: Rounded Corners 55">
              <a:extLst>
                <a:ext uri="{FF2B5EF4-FFF2-40B4-BE49-F238E27FC236}">
                  <a16:creationId xmlns:a16="http://schemas.microsoft.com/office/drawing/2014/main" id="{BFE87E3F-6081-C1B8-EE44-E3122392F06A}"/>
                </a:ext>
              </a:extLst>
            </p:cNvPr>
            <p:cNvSpPr/>
            <p:nvPr/>
          </p:nvSpPr>
          <p:spPr>
            <a:xfrm>
              <a:off x="476384" y="2346456"/>
              <a:ext cx="2202180" cy="68413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/>
            </a:p>
          </p:txBody>
        </p:sp>
        <p:sp>
          <p:nvSpPr>
            <p:cNvPr id="57" name="Rectangle: Rounded Corners 56">
              <a:extLst>
                <a:ext uri="{FF2B5EF4-FFF2-40B4-BE49-F238E27FC236}">
                  <a16:creationId xmlns:a16="http://schemas.microsoft.com/office/drawing/2014/main" id="{3E72EE78-7CFD-D91A-79CA-A6006C4FFB70}"/>
                </a:ext>
              </a:extLst>
            </p:cNvPr>
            <p:cNvSpPr/>
            <p:nvPr/>
          </p:nvSpPr>
          <p:spPr>
            <a:xfrm>
              <a:off x="4297680" y="2346456"/>
              <a:ext cx="2202180" cy="68413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/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70B23DD1-E4A5-67EE-5132-1F3AB4CE1128}"/>
                </a:ext>
              </a:extLst>
            </p:cNvPr>
            <p:cNvSpPr/>
            <p:nvPr/>
          </p:nvSpPr>
          <p:spPr>
            <a:xfrm>
              <a:off x="1874520" y="2346456"/>
              <a:ext cx="2985770" cy="6841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/>
            </a:p>
          </p:txBody>
        </p:sp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D20FDF76-A71C-AAD9-F5E0-895EB22E7617}"/>
                </a:ext>
              </a:extLst>
            </p:cNvPr>
            <p:cNvGrpSpPr/>
            <p:nvPr/>
          </p:nvGrpSpPr>
          <p:grpSpPr>
            <a:xfrm>
              <a:off x="476384" y="284070"/>
              <a:ext cx="6023476" cy="2457836"/>
              <a:chOff x="476384" y="284070"/>
              <a:chExt cx="6023476" cy="2764872"/>
            </a:xfrm>
          </p:grpSpPr>
          <p:sp>
            <p:nvSpPr>
              <p:cNvPr id="60" name="Rectangle: Rounded Corners 59">
                <a:extLst>
                  <a:ext uri="{FF2B5EF4-FFF2-40B4-BE49-F238E27FC236}">
                    <a16:creationId xmlns:a16="http://schemas.microsoft.com/office/drawing/2014/main" id="{85052D1B-3157-55FD-2BBA-90698EF363D4}"/>
                  </a:ext>
                </a:extLst>
              </p:cNvPr>
              <p:cNvSpPr/>
              <p:nvPr/>
            </p:nvSpPr>
            <p:spPr>
              <a:xfrm>
                <a:off x="476384" y="284070"/>
                <a:ext cx="2202180" cy="769601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000"/>
              </a:p>
            </p:txBody>
          </p:sp>
          <p:sp>
            <p:nvSpPr>
              <p:cNvPr id="61" name="Rectangle: Rounded Corners 60">
                <a:extLst>
                  <a:ext uri="{FF2B5EF4-FFF2-40B4-BE49-F238E27FC236}">
                    <a16:creationId xmlns:a16="http://schemas.microsoft.com/office/drawing/2014/main" id="{7D14CC18-2AE2-61C3-ADF3-689F5FA4337A}"/>
                  </a:ext>
                </a:extLst>
              </p:cNvPr>
              <p:cNvSpPr/>
              <p:nvPr/>
            </p:nvSpPr>
            <p:spPr>
              <a:xfrm>
                <a:off x="4297680" y="284070"/>
                <a:ext cx="2202180" cy="769601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000"/>
              </a:p>
            </p:txBody>
          </p:sp>
          <p:sp>
            <p:nvSpPr>
              <p:cNvPr id="62" name="Rectangle 61">
                <a:extLst>
                  <a:ext uri="{FF2B5EF4-FFF2-40B4-BE49-F238E27FC236}">
                    <a16:creationId xmlns:a16="http://schemas.microsoft.com/office/drawing/2014/main" id="{A4168ECE-5828-4C48-1CBA-1E6435FABD98}"/>
                  </a:ext>
                </a:extLst>
              </p:cNvPr>
              <p:cNvSpPr/>
              <p:nvPr/>
            </p:nvSpPr>
            <p:spPr>
              <a:xfrm>
                <a:off x="1874520" y="284070"/>
                <a:ext cx="2985770" cy="76960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000"/>
              </a:p>
            </p:txBody>
          </p:sp>
          <p:sp>
            <p:nvSpPr>
              <p:cNvPr id="63" name="Flowchart: Process 62">
                <a:extLst>
                  <a:ext uri="{FF2B5EF4-FFF2-40B4-BE49-F238E27FC236}">
                    <a16:creationId xmlns:a16="http://schemas.microsoft.com/office/drawing/2014/main" id="{04C97D00-3736-A8C6-44AF-16319152BF5B}"/>
                  </a:ext>
                </a:extLst>
              </p:cNvPr>
              <p:cNvSpPr/>
              <p:nvPr/>
            </p:nvSpPr>
            <p:spPr>
              <a:xfrm>
                <a:off x="476384" y="419101"/>
                <a:ext cx="6023476" cy="2629841"/>
              </a:xfrm>
              <a:prstGeom prst="flowChartProcess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8000"/>
              </a:p>
            </p:txBody>
          </p:sp>
        </p:grp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E4F5EB6D-BE9A-C18B-9077-5C2E2D004D09}"/>
              </a:ext>
            </a:extLst>
          </p:cNvPr>
          <p:cNvGrpSpPr/>
          <p:nvPr/>
        </p:nvGrpSpPr>
        <p:grpSpPr>
          <a:xfrm>
            <a:off x="476381" y="2099174"/>
            <a:ext cx="11239235" cy="2127362"/>
            <a:chOff x="476384" y="284070"/>
            <a:chExt cx="6023476" cy="2746524"/>
          </a:xfrm>
          <a:effectLst/>
        </p:grpSpPr>
        <p:sp>
          <p:nvSpPr>
            <p:cNvPr id="65" name="Rectangle: Rounded Corners 64">
              <a:extLst>
                <a:ext uri="{FF2B5EF4-FFF2-40B4-BE49-F238E27FC236}">
                  <a16:creationId xmlns:a16="http://schemas.microsoft.com/office/drawing/2014/main" id="{C3E40BDB-4E40-1030-3EEA-D863624C4B09}"/>
                </a:ext>
              </a:extLst>
            </p:cNvPr>
            <p:cNvSpPr/>
            <p:nvPr/>
          </p:nvSpPr>
          <p:spPr>
            <a:xfrm>
              <a:off x="476384" y="2346456"/>
              <a:ext cx="2202180" cy="68413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/>
            </a:p>
          </p:txBody>
        </p:sp>
        <p:sp>
          <p:nvSpPr>
            <p:cNvPr id="66" name="Rectangle: Rounded Corners 65">
              <a:extLst>
                <a:ext uri="{FF2B5EF4-FFF2-40B4-BE49-F238E27FC236}">
                  <a16:creationId xmlns:a16="http://schemas.microsoft.com/office/drawing/2014/main" id="{69A09303-C238-36F6-D167-A606E9E4807A}"/>
                </a:ext>
              </a:extLst>
            </p:cNvPr>
            <p:cNvSpPr/>
            <p:nvPr/>
          </p:nvSpPr>
          <p:spPr>
            <a:xfrm>
              <a:off x="4297680" y="2346456"/>
              <a:ext cx="2202180" cy="68413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/>
            </a:p>
          </p:txBody>
        </p:sp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1C8E5122-8DB3-E98E-ECA5-0E932C9C20CB}"/>
                </a:ext>
              </a:extLst>
            </p:cNvPr>
            <p:cNvSpPr/>
            <p:nvPr/>
          </p:nvSpPr>
          <p:spPr>
            <a:xfrm>
              <a:off x="1874520" y="2346456"/>
              <a:ext cx="2985770" cy="6841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/>
            </a:p>
          </p:txBody>
        </p:sp>
        <p:grpSp>
          <p:nvGrpSpPr>
            <p:cNvPr id="68" name="Group 67">
              <a:extLst>
                <a:ext uri="{FF2B5EF4-FFF2-40B4-BE49-F238E27FC236}">
                  <a16:creationId xmlns:a16="http://schemas.microsoft.com/office/drawing/2014/main" id="{77C7F331-ACE3-907E-71EF-6ED7C95EFF90}"/>
                </a:ext>
              </a:extLst>
            </p:cNvPr>
            <p:cNvGrpSpPr/>
            <p:nvPr/>
          </p:nvGrpSpPr>
          <p:grpSpPr>
            <a:xfrm>
              <a:off x="476384" y="284070"/>
              <a:ext cx="6023476" cy="2457836"/>
              <a:chOff x="476384" y="284070"/>
              <a:chExt cx="6023476" cy="2764872"/>
            </a:xfrm>
          </p:grpSpPr>
          <p:sp>
            <p:nvSpPr>
              <p:cNvPr id="69" name="Rectangle: Rounded Corners 68">
                <a:extLst>
                  <a:ext uri="{FF2B5EF4-FFF2-40B4-BE49-F238E27FC236}">
                    <a16:creationId xmlns:a16="http://schemas.microsoft.com/office/drawing/2014/main" id="{930C0B05-CE63-D48D-CE4B-911AE8738F7C}"/>
                  </a:ext>
                </a:extLst>
              </p:cNvPr>
              <p:cNvSpPr/>
              <p:nvPr/>
            </p:nvSpPr>
            <p:spPr>
              <a:xfrm>
                <a:off x="476384" y="284070"/>
                <a:ext cx="2202180" cy="769601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000"/>
              </a:p>
            </p:txBody>
          </p:sp>
          <p:sp>
            <p:nvSpPr>
              <p:cNvPr id="72" name="Rectangle: Rounded Corners 71">
                <a:extLst>
                  <a:ext uri="{FF2B5EF4-FFF2-40B4-BE49-F238E27FC236}">
                    <a16:creationId xmlns:a16="http://schemas.microsoft.com/office/drawing/2014/main" id="{AB52413B-5DC0-ED1C-A718-206C9130541D}"/>
                  </a:ext>
                </a:extLst>
              </p:cNvPr>
              <p:cNvSpPr/>
              <p:nvPr/>
            </p:nvSpPr>
            <p:spPr>
              <a:xfrm>
                <a:off x="4297680" y="284070"/>
                <a:ext cx="2202180" cy="769601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000"/>
              </a:p>
            </p:txBody>
          </p:sp>
          <p:sp>
            <p:nvSpPr>
              <p:cNvPr id="74" name="Rectangle 73">
                <a:extLst>
                  <a:ext uri="{FF2B5EF4-FFF2-40B4-BE49-F238E27FC236}">
                    <a16:creationId xmlns:a16="http://schemas.microsoft.com/office/drawing/2014/main" id="{851F41B6-3CE1-A101-0893-DAF924A9C3B3}"/>
                  </a:ext>
                </a:extLst>
              </p:cNvPr>
              <p:cNvSpPr/>
              <p:nvPr/>
            </p:nvSpPr>
            <p:spPr>
              <a:xfrm>
                <a:off x="1874520" y="284070"/>
                <a:ext cx="2985770" cy="76960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000"/>
              </a:p>
            </p:txBody>
          </p:sp>
          <p:sp>
            <p:nvSpPr>
              <p:cNvPr id="75" name="Flowchart: Process 74">
                <a:extLst>
                  <a:ext uri="{FF2B5EF4-FFF2-40B4-BE49-F238E27FC236}">
                    <a16:creationId xmlns:a16="http://schemas.microsoft.com/office/drawing/2014/main" id="{B7012ACA-BCD2-70E0-7466-A2915BE56A6B}"/>
                  </a:ext>
                </a:extLst>
              </p:cNvPr>
              <p:cNvSpPr/>
              <p:nvPr/>
            </p:nvSpPr>
            <p:spPr>
              <a:xfrm>
                <a:off x="476384" y="419101"/>
                <a:ext cx="6023476" cy="2629841"/>
              </a:xfrm>
              <a:prstGeom prst="flowChartProcess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8000"/>
              </a:p>
            </p:txBody>
          </p:sp>
        </p:grpSp>
      </p:grpSp>
      <p:sp>
        <p:nvSpPr>
          <p:cNvPr id="36" name="Rectangle 35">
            <a:extLst>
              <a:ext uri="{FF2B5EF4-FFF2-40B4-BE49-F238E27FC236}">
                <a16:creationId xmlns:a16="http://schemas.microsoft.com/office/drawing/2014/main" id="{A5056CE4-643A-E253-6377-0CF43F771BBD}"/>
              </a:ext>
            </a:extLst>
          </p:cNvPr>
          <p:cNvSpPr/>
          <p:nvPr/>
        </p:nvSpPr>
        <p:spPr>
          <a:xfrm>
            <a:off x="7985760" y="6225540"/>
            <a:ext cx="2103120" cy="6324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>
                <a:latin typeface="Roboto" panose="02000000000000000000" pitchFamily="2" charset="0"/>
                <a:ea typeface="Roboto" panose="02000000000000000000" pitchFamily="2" charset="0"/>
              </a:rPr>
              <a:t>Complete: 90%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60E3CFEA-D4E1-707A-8B7E-77704DC9D7B2}"/>
              </a:ext>
            </a:extLst>
          </p:cNvPr>
          <p:cNvSpPr/>
          <p:nvPr/>
        </p:nvSpPr>
        <p:spPr>
          <a:xfrm>
            <a:off x="5882640" y="6225540"/>
            <a:ext cx="2103120" cy="6324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>
                <a:latin typeface="Roboto" panose="02000000000000000000" pitchFamily="2" charset="0"/>
                <a:ea typeface="Roboto" panose="02000000000000000000" pitchFamily="2" charset="0"/>
              </a:rPr>
              <a:t>Section: 5/5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59DC4506-1A30-24D1-2E3C-47CCF42F8A70}"/>
              </a:ext>
            </a:extLst>
          </p:cNvPr>
          <p:cNvSpPr/>
          <p:nvPr/>
        </p:nvSpPr>
        <p:spPr>
          <a:xfrm>
            <a:off x="10088880" y="6225540"/>
            <a:ext cx="2103120" cy="63246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b="1">
                <a:latin typeface="Roboto" panose="02000000000000000000" pitchFamily="2" charset="0"/>
                <a:ea typeface="Roboto" panose="02000000000000000000" pitchFamily="2" charset="0"/>
              </a:rPr>
              <a:t>Next </a:t>
            </a:r>
            <a:r>
              <a:rPr lang="en-US" sz="1600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→</a:t>
            </a:r>
            <a:endParaRPr lang="en-US" sz="1600" b="1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48" name="Title 1">
            <a:extLst>
              <a:ext uri="{FF2B5EF4-FFF2-40B4-BE49-F238E27FC236}">
                <a16:creationId xmlns:a16="http://schemas.microsoft.com/office/drawing/2014/main" id="{610CE63C-F306-97A9-89B2-E76093C0E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7784" y="523875"/>
            <a:ext cx="10902950" cy="956516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US" sz="1600" b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Model of Care Training</a:t>
            </a:r>
            <a:br>
              <a:rPr lang="en-US" sz="1600" b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n-US" sz="2400">
                <a:solidFill>
                  <a:srgbClr val="003A93"/>
                </a:solidFill>
              </a:rPr>
              <a:t>Quality Measurement &amp; Performance Improvement</a:t>
            </a:r>
            <a:br>
              <a:rPr lang="en-US"/>
            </a:br>
            <a:br>
              <a:rPr lang="en-US" sz="1600" i="1"/>
            </a:br>
            <a:endParaRPr lang="en-US"/>
          </a:p>
        </p:txBody>
      </p: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4000A161-1B11-90ED-2771-27CF9B3AE2F3}"/>
              </a:ext>
            </a:extLst>
          </p:cNvPr>
          <p:cNvCxnSpPr>
            <a:cxnSpLocks/>
          </p:cNvCxnSpPr>
          <p:nvPr/>
        </p:nvCxnSpPr>
        <p:spPr>
          <a:xfrm>
            <a:off x="717784" y="1190654"/>
            <a:ext cx="6102116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Freeform 8">
            <a:extLst>
              <a:ext uri="{FF2B5EF4-FFF2-40B4-BE49-F238E27FC236}">
                <a16:creationId xmlns:a16="http://schemas.microsoft.com/office/drawing/2014/main" id="{15058D82-8EA5-0772-84F9-48CA7AC867E1}"/>
              </a:ext>
            </a:extLst>
          </p:cNvPr>
          <p:cNvSpPr/>
          <p:nvPr/>
        </p:nvSpPr>
        <p:spPr>
          <a:xfrm>
            <a:off x="476384" y="6368892"/>
            <a:ext cx="241400" cy="345756"/>
          </a:xfrm>
          <a:custGeom>
            <a:avLst/>
            <a:gdLst>
              <a:gd name="connsiteX0" fmla="*/ 241400 w 241400"/>
              <a:gd name="connsiteY0" fmla="*/ 281835 h 345756"/>
              <a:gd name="connsiteX1" fmla="*/ 241400 w 241400"/>
              <a:gd name="connsiteY1" fmla="*/ 311912 h 345756"/>
              <a:gd name="connsiteX2" fmla="*/ 151992 w 241400"/>
              <a:gd name="connsiteY2" fmla="*/ 333806 h 345756"/>
              <a:gd name="connsiteX3" fmla="*/ 89407 w 241400"/>
              <a:gd name="connsiteY3" fmla="*/ 333806 h 345756"/>
              <a:gd name="connsiteX4" fmla="*/ 0 w 241400"/>
              <a:gd name="connsiteY4" fmla="*/ 345756 h 345756"/>
              <a:gd name="connsiteX5" fmla="*/ 0 w 241400"/>
              <a:gd name="connsiteY5" fmla="*/ 315680 h 345756"/>
              <a:gd name="connsiteX6" fmla="*/ 89407 w 241400"/>
              <a:gd name="connsiteY6" fmla="*/ 303730 h 345756"/>
              <a:gd name="connsiteX7" fmla="*/ 151992 w 241400"/>
              <a:gd name="connsiteY7" fmla="*/ 303730 h 345756"/>
              <a:gd name="connsiteX8" fmla="*/ 241400 w 241400"/>
              <a:gd name="connsiteY8" fmla="*/ 281835 h 345756"/>
              <a:gd name="connsiteX9" fmla="*/ 241400 w 241400"/>
              <a:gd name="connsiteY9" fmla="*/ 231708 h 345756"/>
              <a:gd name="connsiteX10" fmla="*/ 241400 w 241400"/>
              <a:gd name="connsiteY10" fmla="*/ 261785 h 345756"/>
              <a:gd name="connsiteX11" fmla="*/ 151992 w 241400"/>
              <a:gd name="connsiteY11" fmla="*/ 283679 h 345756"/>
              <a:gd name="connsiteX12" fmla="*/ 89407 w 241400"/>
              <a:gd name="connsiteY12" fmla="*/ 283679 h 345756"/>
              <a:gd name="connsiteX13" fmla="*/ 0 w 241400"/>
              <a:gd name="connsiteY13" fmla="*/ 295631 h 345756"/>
              <a:gd name="connsiteX14" fmla="*/ 0 w 241400"/>
              <a:gd name="connsiteY14" fmla="*/ 265553 h 345756"/>
              <a:gd name="connsiteX15" fmla="*/ 89407 w 241400"/>
              <a:gd name="connsiteY15" fmla="*/ 253603 h 345756"/>
              <a:gd name="connsiteX16" fmla="*/ 151992 w 241400"/>
              <a:gd name="connsiteY16" fmla="*/ 253603 h 345756"/>
              <a:gd name="connsiteX17" fmla="*/ 241400 w 241400"/>
              <a:gd name="connsiteY17" fmla="*/ 231708 h 345756"/>
              <a:gd name="connsiteX18" fmla="*/ 208972 w 241400"/>
              <a:gd name="connsiteY18" fmla="*/ 129529 h 345756"/>
              <a:gd name="connsiteX19" fmla="*/ 241399 w 241400"/>
              <a:gd name="connsiteY19" fmla="*/ 129529 h 345756"/>
              <a:gd name="connsiteX20" fmla="*/ 241399 w 241400"/>
              <a:gd name="connsiteY20" fmla="*/ 211987 h 345756"/>
              <a:gd name="connsiteX21" fmla="*/ 208972 w 241400"/>
              <a:gd name="connsiteY21" fmla="*/ 228655 h 345756"/>
              <a:gd name="connsiteX22" fmla="*/ 139314 w 241400"/>
              <a:gd name="connsiteY22" fmla="*/ 129529 h 345756"/>
              <a:gd name="connsiteX23" fmla="*/ 171742 w 241400"/>
              <a:gd name="connsiteY23" fmla="*/ 129529 h 345756"/>
              <a:gd name="connsiteX24" fmla="*/ 171742 w 241400"/>
              <a:gd name="connsiteY24" fmla="*/ 234032 h 345756"/>
              <a:gd name="connsiteX25" fmla="*/ 139314 w 241400"/>
              <a:gd name="connsiteY25" fmla="*/ 234032 h 345756"/>
              <a:gd name="connsiteX26" fmla="*/ 139314 w 241400"/>
              <a:gd name="connsiteY26" fmla="*/ 184360 h 345756"/>
              <a:gd name="connsiteX27" fmla="*/ 69657 w 241400"/>
              <a:gd name="connsiteY27" fmla="*/ 129529 h 345756"/>
              <a:gd name="connsiteX28" fmla="*/ 102085 w 241400"/>
              <a:gd name="connsiteY28" fmla="*/ 129529 h 345756"/>
              <a:gd name="connsiteX29" fmla="*/ 102085 w 241400"/>
              <a:gd name="connsiteY29" fmla="*/ 234032 h 345756"/>
              <a:gd name="connsiteX30" fmla="*/ 69657 w 241400"/>
              <a:gd name="connsiteY30" fmla="*/ 234032 h 345756"/>
              <a:gd name="connsiteX31" fmla="*/ 69657 w 241400"/>
              <a:gd name="connsiteY31" fmla="*/ 184360 h 345756"/>
              <a:gd name="connsiteX32" fmla="*/ 0 w 241400"/>
              <a:gd name="connsiteY32" fmla="*/ 129529 h 345756"/>
              <a:gd name="connsiteX33" fmla="*/ 32428 w 241400"/>
              <a:gd name="connsiteY33" fmla="*/ 129529 h 345756"/>
              <a:gd name="connsiteX34" fmla="*/ 32428 w 241400"/>
              <a:gd name="connsiteY34" fmla="*/ 234032 h 345756"/>
              <a:gd name="connsiteX35" fmla="*/ 0 w 241400"/>
              <a:gd name="connsiteY35" fmla="*/ 234032 h 345756"/>
              <a:gd name="connsiteX36" fmla="*/ 0 w 241400"/>
              <a:gd name="connsiteY36" fmla="*/ 184360 h 345756"/>
              <a:gd name="connsiteX37" fmla="*/ 0 w 241400"/>
              <a:gd name="connsiteY37" fmla="*/ 80523 h 345756"/>
              <a:gd name="connsiteX38" fmla="*/ 241400 w 241400"/>
              <a:gd name="connsiteY38" fmla="*/ 80523 h 345756"/>
              <a:gd name="connsiteX39" fmla="*/ 241400 w 241400"/>
              <a:gd name="connsiteY39" fmla="*/ 109957 h 345756"/>
              <a:gd name="connsiteX40" fmla="*/ 120700 w 241400"/>
              <a:gd name="connsiteY40" fmla="*/ 109957 h 345756"/>
              <a:gd name="connsiteX41" fmla="*/ 0 w 241400"/>
              <a:gd name="connsiteY41" fmla="*/ 109957 h 345756"/>
              <a:gd name="connsiteX42" fmla="*/ 120700 w 241400"/>
              <a:gd name="connsiteY42" fmla="*/ 0 h 345756"/>
              <a:gd name="connsiteX43" fmla="*/ 241400 w 241400"/>
              <a:gd name="connsiteY43" fmla="*/ 40101 h 345756"/>
              <a:gd name="connsiteX44" fmla="*/ 241400 w 241400"/>
              <a:gd name="connsiteY44" fmla="*/ 70498 h 345756"/>
              <a:gd name="connsiteX45" fmla="*/ 120700 w 241400"/>
              <a:gd name="connsiteY45" fmla="*/ 30397 h 345756"/>
              <a:gd name="connsiteX46" fmla="*/ 0 w 241400"/>
              <a:gd name="connsiteY46" fmla="*/ 70498 h 345756"/>
              <a:gd name="connsiteX47" fmla="*/ 0 w 241400"/>
              <a:gd name="connsiteY47" fmla="*/ 40101 h 3457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241400" h="345756">
                <a:moveTo>
                  <a:pt x="241400" y="281835"/>
                </a:moveTo>
                <a:lnTo>
                  <a:pt x="241400" y="311912"/>
                </a:lnTo>
                <a:cubicBezTo>
                  <a:pt x="240758" y="313681"/>
                  <a:pt x="229057" y="333806"/>
                  <a:pt x="151992" y="333806"/>
                </a:cubicBezTo>
                <a:lnTo>
                  <a:pt x="89407" y="333806"/>
                </a:lnTo>
                <a:cubicBezTo>
                  <a:pt x="10361" y="334411"/>
                  <a:pt x="1505" y="344664"/>
                  <a:pt x="0" y="345756"/>
                </a:cubicBezTo>
                <a:lnTo>
                  <a:pt x="0" y="315680"/>
                </a:lnTo>
                <a:cubicBezTo>
                  <a:pt x="1505" y="314588"/>
                  <a:pt x="10361" y="304335"/>
                  <a:pt x="89407" y="303730"/>
                </a:cubicBezTo>
                <a:lnTo>
                  <a:pt x="151992" y="303730"/>
                </a:lnTo>
                <a:cubicBezTo>
                  <a:pt x="229057" y="303730"/>
                  <a:pt x="240758" y="283604"/>
                  <a:pt x="241400" y="281835"/>
                </a:cubicBezTo>
                <a:close/>
                <a:moveTo>
                  <a:pt x="241400" y="231708"/>
                </a:moveTo>
                <a:lnTo>
                  <a:pt x="241400" y="261785"/>
                </a:lnTo>
                <a:cubicBezTo>
                  <a:pt x="240758" y="263554"/>
                  <a:pt x="229057" y="283679"/>
                  <a:pt x="151992" y="283679"/>
                </a:cubicBezTo>
                <a:lnTo>
                  <a:pt x="89407" y="283679"/>
                </a:lnTo>
                <a:cubicBezTo>
                  <a:pt x="10361" y="284284"/>
                  <a:pt x="1505" y="294539"/>
                  <a:pt x="0" y="295631"/>
                </a:cubicBezTo>
                <a:lnTo>
                  <a:pt x="0" y="265553"/>
                </a:lnTo>
                <a:cubicBezTo>
                  <a:pt x="1505" y="264461"/>
                  <a:pt x="10361" y="254208"/>
                  <a:pt x="89407" y="253603"/>
                </a:cubicBezTo>
                <a:lnTo>
                  <a:pt x="151992" y="253603"/>
                </a:lnTo>
                <a:cubicBezTo>
                  <a:pt x="229057" y="253603"/>
                  <a:pt x="240758" y="233478"/>
                  <a:pt x="241400" y="231708"/>
                </a:cubicBezTo>
                <a:close/>
                <a:moveTo>
                  <a:pt x="208972" y="129529"/>
                </a:moveTo>
                <a:lnTo>
                  <a:pt x="241399" y="129529"/>
                </a:lnTo>
                <a:lnTo>
                  <a:pt x="241399" y="211987"/>
                </a:lnTo>
                <a:cubicBezTo>
                  <a:pt x="240971" y="213169"/>
                  <a:pt x="235558" y="222563"/>
                  <a:pt x="208972" y="228655"/>
                </a:cubicBezTo>
                <a:close/>
                <a:moveTo>
                  <a:pt x="139314" y="129529"/>
                </a:moveTo>
                <a:lnTo>
                  <a:pt x="171742" y="129529"/>
                </a:lnTo>
                <a:lnTo>
                  <a:pt x="171742" y="234032"/>
                </a:lnTo>
                <a:lnTo>
                  <a:pt x="139314" y="234032"/>
                </a:lnTo>
                <a:lnTo>
                  <a:pt x="139314" y="184360"/>
                </a:lnTo>
                <a:close/>
                <a:moveTo>
                  <a:pt x="69657" y="129529"/>
                </a:moveTo>
                <a:lnTo>
                  <a:pt x="102085" y="129529"/>
                </a:lnTo>
                <a:lnTo>
                  <a:pt x="102085" y="234032"/>
                </a:lnTo>
                <a:lnTo>
                  <a:pt x="69657" y="234032"/>
                </a:lnTo>
                <a:lnTo>
                  <a:pt x="69657" y="184360"/>
                </a:lnTo>
                <a:close/>
                <a:moveTo>
                  <a:pt x="0" y="129529"/>
                </a:moveTo>
                <a:lnTo>
                  <a:pt x="32428" y="129529"/>
                </a:lnTo>
                <a:lnTo>
                  <a:pt x="32428" y="234032"/>
                </a:lnTo>
                <a:lnTo>
                  <a:pt x="0" y="234032"/>
                </a:lnTo>
                <a:lnTo>
                  <a:pt x="0" y="184360"/>
                </a:lnTo>
                <a:close/>
                <a:moveTo>
                  <a:pt x="0" y="80523"/>
                </a:moveTo>
                <a:lnTo>
                  <a:pt x="241400" y="80523"/>
                </a:lnTo>
                <a:lnTo>
                  <a:pt x="241400" y="109957"/>
                </a:lnTo>
                <a:lnTo>
                  <a:pt x="120700" y="109957"/>
                </a:lnTo>
                <a:lnTo>
                  <a:pt x="0" y="109957"/>
                </a:lnTo>
                <a:close/>
                <a:moveTo>
                  <a:pt x="120700" y="0"/>
                </a:moveTo>
                <a:lnTo>
                  <a:pt x="241400" y="40101"/>
                </a:lnTo>
                <a:lnTo>
                  <a:pt x="241400" y="70498"/>
                </a:lnTo>
                <a:lnTo>
                  <a:pt x="120700" y="30397"/>
                </a:lnTo>
                <a:lnTo>
                  <a:pt x="0" y="70498"/>
                </a:lnTo>
                <a:lnTo>
                  <a:pt x="0" y="40101"/>
                </a:lnTo>
                <a:close/>
              </a:path>
            </a:pathLst>
          </a:custGeom>
          <a:solidFill>
            <a:srgbClr val="009CA6"/>
          </a:solidFill>
          <a:ln w="17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aphicFrame>
        <p:nvGraphicFramePr>
          <p:cNvPr id="125" name="Table 124">
            <a:extLst>
              <a:ext uri="{FF2B5EF4-FFF2-40B4-BE49-F238E27FC236}">
                <a16:creationId xmlns:a16="http://schemas.microsoft.com/office/drawing/2014/main" id="{3438C254-82FE-8795-4743-E5295559A4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3324941"/>
              </p:ext>
            </p:extLst>
          </p:nvPr>
        </p:nvGraphicFramePr>
        <p:xfrm>
          <a:off x="767478" y="3429000"/>
          <a:ext cx="10662521" cy="1924474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2589602">
                  <a:extLst>
                    <a:ext uri="{9D8B030D-6E8A-4147-A177-3AD203B41FA5}">
                      <a16:colId xmlns:a16="http://schemas.microsoft.com/office/drawing/2014/main" val="250419369"/>
                    </a:ext>
                  </a:extLst>
                </a:gridCol>
                <a:gridCol w="4307456">
                  <a:extLst>
                    <a:ext uri="{9D8B030D-6E8A-4147-A177-3AD203B41FA5}">
                      <a16:colId xmlns:a16="http://schemas.microsoft.com/office/drawing/2014/main" val="1197341140"/>
                    </a:ext>
                  </a:extLst>
                </a:gridCol>
                <a:gridCol w="3765463">
                  <a:extLst>
                    <a:ext uri="{9D8B030D-6E8A-4147-A177-3AD203B41FA5}">
                      <a16:colId xmlns:a16="http://schemas.microsoft.com/office/drawing/2014/main" val="2150488514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sz="1600">
                          <a:solidFill>
                            <a:schemeClr val="bg1"/>
                          </a:solidFill>
                        </a:rPr>
                        <a:t>Sample Measures for MOC* Improvement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33160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/>
                        <a:t>PCP Assignment</a:t>
                      </a:r>
                    </a:p>
                  </a:txBody>
                  <a:tcPr anchor="ctr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E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/>
                        <a:t>Follow up After Discharge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E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/>
                        <a:t>Breast Cancer Screening 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E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50796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/>
                        <a:t>Annual Wellness Visits</a:t>
                      </a:r>
                    </a:p>
                  </a:txBody>
                  <a:tcPr anchor="ctr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F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/>
                        <a:t>Medication Reconciliation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F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/>
                        <a:t>Colorectal Cancer Screening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F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8569144"/>
                  </a:ext>
                </a:extLst>
              </a:tr>
              <a:tr h="441114">
                <a:tc>
                  <a:txBody>
                    <a:bodyPr/>
                    <a:lstStyle/>
                    <a:p>
                      <a:pPr algn="ctr"/>
                      <a:r>
                        <a:rPr lang="en-US" sz="1600"/>
                        <a:t>Assessment Completion</a:t>
                      </a:r>
                    </a:p>
                  </a:txBody>
                  <a:tcPr anchor="ctr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E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/>
                        <a:t>Confirmation of ADT Receipt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E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/>
                        <a:t>Controlling High Blood Pressure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E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4916656"/>
                  </a:ext>
                </a:extLst>
              </a:tr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sz="1600"/>
                        <a:t>Member Satisfaction</a:t>
                      </a:r>
                    </a:p>
                  </a:txBody>
                  <a:tcPr anchor="ctr"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7EF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8335095"/>
                  </a:ext>
                </a:extLst>
              </a:tr>
            </a:tbl>
          </a:graphicData>
        </a:graphic>
      </p:graphicFrame>
      <p:grpSp>
        <p:nvGrpSpPr>
          <p:cNvPr id="144" name="Group 143">
            <a:extLst>
              <a:ext uri="{FF2B5EF4-FFF2-40B4-BE49-F238E27FC236}">
                <a16:creationId xmlns:a16="http://schemas.microsoft.com/office/drawing/2014/main" id="{093D49B2-5662-E31F-9EA4-964363BC5EFA}"/>
              </a:ext>
            </a:extLst>
          </p:cNvPr>
          <p:cNvGrpSpPr/>
          <p:nvPr/>
        </p:nvGrpSpPr>
        <p:grpSpPr>
          <a:xfrm>
            <a:off x="849937" y="1466952"/>
            <a:ext cx="1371600" cy="1371600"/>
            <a:chOff x="767479" y="1400124"/>
            <a:chExt cx="1371600" cy="1371600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C0D41C53-B950-7D3B-6D8C-ABF72BE9D4FE}"/>
                </a:ext>
              </a:extLst>
            </p:cNvPr>
            <p:cNvGrpSpPr/>
            <p:nvPr/>
          </p:nvGrpSpPr>
          <p:grpSpPr>
            <a:xfrm>
              <a:off x="767479" y="1400124"/>
              <a:ext cx="1371600" cy="1371600"/>
              <a:chOff x="476384" y="284070"/>
              <a:chExt cx="6023476" cy="2746524"/>
            </a:xfrm>
            <a:effectLst>
              <a:outerShdw blurRad="127000" dist="38100" dir="2700000" algn="tl" rotWithShape="0">
                <a:schemeClr val="accent2">
                  <a:alpha val="30000"/>
                </a:schemeClr>
              </a:outerShdw>
            </a:effectLst>
          </p:grpSpPr>
          <p:sp>
            <p:nvSpPr>
              <p:cNvPr id="17" name="Rectangle: Rounded Corners 16">
                <a:extLst>
                  <a:ext uri="{FF2B5EF4-FFF2-40B4-BE49-F238E27FC236}">
                    <a16:creationId xmlns:a16="http://schemas.microsoft.com/office/drawing/2014/main" id="{CBE27EA3-F219-2ABA-3E88-255F1068732F}"/>
                  </a:ext>
                </a:extLst>
              </p:cNvPr>
              <p:cNvSpPr/>
              <p:nvPr/>
            </p:nvSpPr>
            <p:spPr>
              <a:xfrm>
                <a:off x="476384" y="2346456"/>
                <a:ext cx="2202180" cy="684138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1000"/>
              </a:p>
            </p:txBody>
          </p:sp>
          <p:sp>
            <p:nvSpPr>
              <p:cNvPr id="19" name="Rectangle: Rounded Corners 18">
                <a:extLst>
                  <a:ext uri="{FF2B5EF4-FFF2-40B4-BE49-F238E27FC236}">
                    <a16:creationId xmlns:a16="http://schemas.microsoft.com/office/drawing/2014/main" id="{B702959E-A92B-CB44-6EB5-3FD4435544AB}"/>
                  </a:ext>
                </a:extLst>
              </p:cNvPr>
              <p:cNvSpPr/>
              <p:nvPr/>
            </p:nvSpPr>
            <p:spPr>
              <a:xfrm>
                <a:off x="4297680" y="2346456"/>
                <a:ext cx="2202180" cy="684138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1000"/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5A750C37-D71C-6086-13E2-3662FE9A6A65}"/>
                  </a:ext>
                </a:extLst>
              </p:cNvPr>
              <p:cNvSpPr/>
              <p:nvPr/>
            </p:nvSpPr>
            <p:spPr>
              <a:xfrm>
                <a:off x="1874520" y="2346456"/>
                <a:ext cx="2985770" cy="68413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1000"/>
              </a:p>
            </p:txBody>
          </p:sp>
          <p:grpSp>
            <p:nvGrpSpPr>
              <p:cNvPr id="21" name="Group 20">
                <a:extLst>
                  <a:ext uri="{FF2B5EF4-FFF2-40B4-BE49-F238E27FC236}">
                    <a16:creationId xmlns:a16="http://schemas.microsoft.com/office/drawing/2014/main" id="{83A52431-A28A-2C94-3CE1-E75C5DC69CE7}"/>
                  </a:ext>
                </a:extLst>
              </p:cNvPr>
              <p:cNvGrpSpPr/>
              <p:nvPr/>
            </p:nvGrpSpPr>
            <p:grpSpPr>
              <a:xfrm>
                <a:off x="476384" y="284070"/>
                <a:ext cx="6023476" cy="2457836"/>
                <a:chOff x="476384" y="284070"/>
                <a:chExt cx="6023476" cy="2764872"/>
              </a:xfrm>
            </p:grpSpPr>
            <p:sp>
              <p:nvSpPr>
                <p:cNvPr id="23" name="Rectangle: Rounded Corners 22">
                  <a:extLst>
                    <a:ext uri="{FF2B5EF4-FFF2-40B4-BE49-F238E27FC236}">
                      <a16:creationId xmlns:a16="http://schemas.microsoft.com/office/drawing/2014/main" id="{A22CDA3F-A655-454C-D7BC-D98F30769931}"/>
                    </a:ext>
                  </a:extLst>
                </p:cNvPr>
                <p:cNvSpPr/>
                <p:nvPr/>
              </p:nvSpPr>
              <p:spPr>
                <a:xfrm>
                  <a:off x="476384" y="284070"/>
                  <a:ext cx="2202180" cy="769601"/>
                </a:xfrm>
                <a:prstGeom prst="round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1000"/>
                </a:p>
              </p:txBody>
            </p:sp>
            <p:sp>
              <p:nvSpPr>
                <p:cNvPr id="24" name="Rectangle: Rounded Corners 23">
                  <a:extLst>
                    <a:ext uri="{FF2B5EF4-FFF2-40B4-BE49-F238E27FC236}">
                      <a16:creationId xmlns:a16="http://schemas.microsoft.com/office/drawing/2014/main" id="{EAB5B98B-EA38-E02F-9DF5-30256760E6E2}"/>
                    </a:ext>
                  </a:extLst>
                </p:cNvPr>
                <p:cNvSpPr/>
                <p:nvPr/>
              </p:nvSpPr>
              <p:spPr>
                <a:xfrm>
                  <a:off x="4297680" y="284070"/>
                  <a:ext cx="2202180" cy="769601"/>
                </a:xfrm>
                <a:prstGeom prst="round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1000"/>
                </a:p>
              </p:txBody>
            </p:sp>
            <p:sp>
              <p:nvSpPr>
                <p:cNvPr id="25" name="Rectangle 24">
                  <a:extLst>
                    <a:ext uri="{FF2B5EF4-FFF2-40B4-BE49-F238E27FC236}">
                      <a16:creationId xmlns:a16="http://schemas.microsoft.com/office/drawing/2014/main" id="{2241F591-3A19-FF90-C3EB-1BDD7F9B7C5E}"/>
                    </a:ext>
                  </a:extLst>
                </p:cNvPr>
                <p:cNvSpPr/>
                <p:nvPr/>
              </p:nvSpPr>
              <p:spPr>
                <a:xfrm>
                  <a:off x="1874520" y="284070"/>
                  <a:ext cx="2985770" cy="769601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1000"/>
                </a:p>
              </p:txBody>
            </p:sp>
            <p:sp>
              <p:nvSpPr>
                <p:cNvPr id="26" name="Flowchart: Process 25">
                  <a:extLst>
                    <a:ext uri="{FF2B5EF4-FFF2-40B4-BE49-F238E27FC236}">
                      <a16:creationId xmlns:a16="http://schemas.microsoft.com/office/drawing/2014/main" id="{35147733-6A2E-6928-42F9-2A389ACB1628}"/>
                    </a:ext>
                  </a:extLst>
                </p:cNvPr>
                <p:cNvSpPr/>
                <p:nvPr/>
              </p:nvSpPr>
              <p:spPr>
                <a:xfrm>
                  <a:off x="476384" y="419100"/>
                  <a:ext cx="6023476" cy="2629842"/>
                </a:xfrm>
                <a:prstGeom prst="flowChartProcess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r>
                    <a:rPr lang="en-US" sz="1000">
                      <a:solidFill>
                        <a:schemeClr val="tx1"/>
                      </a:solidFill>
                    </a:rPr>
                    <a:t>Quality </a:t>
                  </a:r>
                  <a:br>
                    <a:rPr lang="en-US" sz="1000">
                      <a:solidFill>
                        <a:schemeClr val="tx1"/>
                      </a:solidFill>
                    </a:rPr>
                  </a:br>
                  <a:r>
                    <a:rPr lang="en-US" sz="1000">
                      <a:solidFill>
                        <a:schemeClr val="tx1"/>
                      </a:solidFill>
                    </a:rPr>
                    <a:t>Improvement Plan</a:t>
                  </a:r>
                </a:p>
                <a:p>
                  <a:pPr algn="ctr"/>
                  <a:endParaRPr lang="en-US" sz="1000">
                    <a:solidFill>
                      <a:schemeClr val="tx1"/>
                    </a:solidFill>
                  </a:endParaRPr>
                </a:p>
              </p:txBody>
            </p:sp>
          </p:grpSp>
        </p:grpSp>
        <p:pic>
          <p:nvPicPr>
            <p:cNvPr id="128" name="Graphic 127" descr="Clipboard Checked with solid fill">
              <a:extLst>
                <a:ext uri="{FF2B5EF4-FFF2-40B4-BE49-F238E27FC236}">
                  <a16:creationId xmlns:a16="http://schemas.microsoft.com/office/drawing/2014/main" id="{24020A02-1EB7-6309-92A3-B9F6CC8487C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236303" y="1583051"/>
              <a:ext cx="457200" cy="457200"/>
            </a:xfrm>
            <a:prstGeom prst="rect">
              <a:avLst/>
            </a:prstGeom>
          </p:spPr>
        </p:pic>
      </p:grpSp>
      <p:sp>
        <p:nvSpPr>
          <p:cNvPr id="151" name="Isosceles Triangle 150">
            <a:extLst>
              <a:ext uri="{FF2B5EF4-FFF2-40B4-BE49-F238E27FC236}">
                <a16:creationId xmlns:a16="http://schemas.microsoft.com/office/drawing/2014/main" id="{E8B38C0E-88EC-CA0E-CEE1-E6561EC108E0}"/>
              </a:ext>
            </a:extLst>
          </p:cNvPr>
          <p:cNvSpPr/>
          <p:nvPr/>
        </p:nvSpPr>
        <p:spPr>
          <a:xfrm rot="5400000">
            <a:off x="2104013" y="1563489"/>
            <a:ext cx="1346632" cy="1152354"/>
          </a:xfrm>
          <a:prstGeom prst="triangl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52" name="Isosceles Triangle 151">
            <a:extLst>
              <a:ext uri="{FF2B5EF4-FFF2-40B4-BE49-F238E27FC236}">
                <a16:creationId xmlns:a16="http://schemas.microsoft.com/office/drawing/2014/main" id="{CEA9F626-DB1C-E77F-2072-A29E607C7975}"/>
              </a:ext>
            </a:extLst>
          </p:cNvPr>
          <p:cNvSpPr/>
          <p:nvPr/>
        </p:nvSpPr>
        <p:spPr>
          <a:xfrm rot="5400000">
            <a:off x="4393195" y="1577530"/>
            <a:ext cx="1346632" cy="1152354"/>
          </a:xfrm>
          <a:prstGeom prst="triangl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145" name="Group 144">
            <a:extLst>
              <a:ext uri="{FF2B5EF4-FFF2-40B4-BE49-F238E27FC236}">
                <a16:creationId xmlns:a16="http://schemas.microsoft.com/office/drawing/2014/main" id="{39E6989D-EA22-9302-84D1-22759A6A5AB4}"/>
              </a:ext>
            </a:extLst>
          </p:cNvPr>
          <p:cNvGrpSpPr/>
          <p:nvPr/>
        </p:nvGrpSpPr>
        <p:grpSpPr>
          <a:xfrm>
            <a:off x="3152053" y="1466952"/>
            <a:ext cx="1371600" cy="1371600"/>
            <a:chOff x="2373585" y="1400124"/>
            <a:chExt cx="1371600" cy="1371600"/>
          </a:xfrm>
        </p:grpSpPr>
        <p:grpSp>
          <p:nvGrpSpPr>
            <p:cNvPr id="89" name="Group 88">
              <a:extLst>
                <a:ext uri="{FF2B5EF4-FFF2-40B4-BE49-F238E27FC236}">
                  <a16:creationId xmlns:a16="http://schemas.microsoft.com/office/drawing/2014/main" id="{BAF83389-D1EC-D407-C78C-3083D765BF4E}"/>
                </a:ext>
              </a:extLst>
            </p:cNvPr>
            <p:cNvGrpSpPr/>
            <p:nvPr/>
          </p:nvGrpSpPr>
          <p:grpSpPr>
            <a:xfrm>
              <a:off x="2373585" y="1400124"/>
              <a:ext cx="1371600" cy="1371600"/>
              <a:chOff x="476384" y="284070"/>
              <a:chExt cx="6023476" cy="2746524"/>
            </a:xfrm>
            <a:effectLst>
              <a:outerShdw blurRad="127000" dist="38100" dir="2700000" algn="tl" rotWithShape="0">
                <a:schemeClr val="accent2">
                  <a:alpha val="30000"/>
                </a:schemeClr>
              </a:outerShdw>
            </a:effectLst>
          </p:grpSpPr>
          <p:sp>
            <p:nvSpPr>
              <p:cNvPr id="90" name="Rectangle: Rounded Corners 89">
                <a:extLst>
                  <a:ext uri="{FF2B5EF4-FFF2-40B4-BE49-F238E27FC236}">
                    <a16:creationId xmlns:a16="http://schemas.microsoft.com/office/drawing/2014/main" id="{4C1D9775-EDA1-9791-BA71-BB4F442C1589}"/>
                  </a:ext>
                </a:extLst>
              </p:cNvPr>
              <p:cNvSpPr/>
              <p:nvPr/>
            </p:nvSpPr>
            <p:spPr>
              <a:xfrm>
                <a:off x="476384" y="2346456"/>
                <a:ext cx="2202180" cy="684138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1000"/>
              </a:p>
            </p:txBody>
          </p:sp>
          <p:sp>
            <p:nvSpPr>
              <p:cNvPr id="91" name="Rectangle: Rounded Corners 90">
                <a:extLst>
                  <a:ext uri="{FF2B5EF4-FFF2-40B4-BE49-F238E27FC236}">
                    <a16:creationId xmlns:a16="http://schemas.microsoft.com/office/drawing/2014/main" id="{23EAF874-B955-02BD-3393-7246F763F073}"/>
                  </a:ext>
                </a:extLst>
              </p:cNvPr>
              <p:cNvSpPr/>
              <p:nvPr/>
            </p:nvSpPr>
            <p:spPr>
              <a:xfrm>
                <a:off x="4297680" y="2346456"/>
                <a:ext cx="2202180" cy="684138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1000"/>
              </a:p>
            </p:txBody>
          </p:sp>
          <p:sp>
            <p:nvSpPr>
              <p:cNvPr id="92" name="Rectangle 91">
                <a:extLst>
                  <a:ext uri="{FF2B5EF4-FFF2-40B4-BE49-F238E27FC236}">
                    <a16:creationId xmlns:a16="http://schemas.microsoft.com/office/drawing/2014/main" id="{B59F5983-B391-98D2-8A4F-E720E1D1DBA9}"/>
                  </a:ext>
                </a:extLst>
              </p:cNvPr>
              <p:cNvSpPr/>
              <p:nvPr/>
            </p:nvSpPr>
            <p:spPr>
              <a:xfrm>
                <a:off x="1874520" y="2346456"/>
                <a:ext cx="2985770" cy="68413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1000"/>
              </a:p>
            </p:txBody>
          </p:sp>
          <p:grpSp>
            <p:nvGrpSpPr>
              <p:cNvPr id="93" name="Group 92">
                <a:extLst>
                  <a:ext uri="{FF2B5EF4-FFF2-40B4-BE49-F238E27FC236}">
                    <a16:creationId xmlns:a16="http://schemas.microsoft.com/office/drawing/2014/main" id="{1B5E33F8-E909-8CB9-C4ED-96DFB45FE434}"/>
                  </a:ext>
                </a:extLst>
              </p:cNvPr>
              <p:cNvGrpSpPr/>
              <p:nvPr/>
            </p:nvGrpSpPr>
            <p:grpSpPr>
              <a:xfrm>
                <a:off x="476384" y="284070"/>
                <a:ext cx="6023476" cy="2457836"/>
                <a:chOff x="476384" y="284070"/>
                <a:chExt cx="6023476" cy="2764872"/>
              </a:xfrm>
            </p:grpSpPr>
            <p:sp>
              <p:nvSpPr>
                <p:cNvPr id="94" name="Rectangle: Rounded Corners 93">
                  <a:extLst>
                    <a:ext uri="{FF2B5EF4-FFF2-40B4-BE49-F238E27FC236}">
                      <a16:creationId xmlns:a16="http://schemas.microsoft.com/office/drawing/2014/main" id="{FA5DA445-A265-5A74-B7AF-2EFD416E1F03}"/>
                    </a:ext>
                  </a:extLst>
                </p:cNvPr>
                <p:cNvSpPr/>
                <p:nvPr/>
              </p:nvSpPr>
              <p:spPr>
                <a:xfrm>
                  <a:off x="476384" y="284070"/>
                  <a:ext cx="2202180" cy="769601"/>
                </a:xfrm>
                <a:prstGeom prst="round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1000"/>
                </a:p>
              </p:txBody>
            </p:sp>
            <p:sp>
              <p:nvSpPr>
                <p:cNvPr id="95" name="Rectangle: Rounded Corners 94">
                  <a:extLst>
                    <a:ext uri="{FF2B5EF4-FFF2-40B4-BE49-F238E27FC236}">
                      <a16:creationId xmlns:a16="http://schemas.microsoft.com/office/drawing/2014/main" id="{2F82E20F-7A6D-E778-C42F-15E2099C279B}"/>
                    </a:ext>
                  </a:extLst>
                </p:cNvPr>
                <p:cNvSpPr/>
                <p:nvPr/>
              </p:nvSpPr>
              <p:spPr>
                <a:xfrm>
                  <a:off x="4297680" y="284070"/>
                  <a:ext cx="2202180" cy="769601"/>
                </a:xfrm>
                <a:prstGeom prst="round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1000"/>
                </a:p>
              </p:txBody>
            </p:sp>
            <p:sp>
              <p:nvSpPr>
                <p:cNvPr id="96" name="Rectangle 95">
                  <a:extLst>
                    <a:ext uri="{FF2B5EF4-FFF2-40B4-BE49-F238E27FC236}">
                      <a16:creationId xmlns:a16="http://schemas.microsoft.com/office/drawing/2014/main" id="{C8A360D8-B883-5A0E-4C21-CF8C47B473C5}"/>
                    </a:ext>
                  </a:extLst>
                </p:cNvPr>
                <p:cNvSpPr/>
                <p:nvPr/>
              </p:nvSpPr>
              <p:spPr>
                <a:xfrm>
                  <a:off x="1874520" y="284070"/>
                  <a:ext cx="2985770" cy="769601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1000"/>
                </a:p>
              </p:txBody>
            </p:sp>
            <p:sp>
              <p:nvSpPr>
                <p:cNvPr id="97" name="Flowchart: Process 96">
                  <a:extLst>
                    <a:ext uri="{FF2B5EF4-FFF2-40B4-BE49-F238E27FC236}">
                      <a16:creationId xmlns:a16="http://schemas.microsoft.com/office/drawing/2014/main" id="{AB472DC2-7CED-202D-F0B8-DDE0695F6772}"/>
                    </a:ext>
                  </a:extLst>
                </p:cNvPr>
                <p:cNvSpPr/>
                <p:nvPr/>
              </p:nvSpPr>
              <p:spPr>
                <a:xfrm>
                  <a:off x="476384" y="419101"/>
                  <a:ext cx="6023476" cy="2629841"/>
                </a:xfrm>
                <a:prstGeom prst="flowChartProcess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r>
                    <a:rPr lang="en-US" sz="1000">
                      <a:solidFill>
                        <a:schemeClr val="tx1"/>
                      </a:solidFill>
                    </a:rPr>
                    <a:t>Measurable Goals &amp; Health Outcomes</a:t>
                  </a:r>
                </a:p>
                <a:p>
                  <a:pPr algn="ctr"/>
                  <a:endParaRPr lang="en-US" sz="1000">
                    <a:solidFill>
                      <a:schemeClr val="tx1"/>
                    </a:solidFill>
                  </a:endParaRPr>
                </a:p>
              </p:txBody>
            </p:sp>
          </p:grpSp>
        </p:grpSp>
        <p:pic>
          <p:nvPicPr>
            <p:cNvPr id="130" name="Graphic 129" descr="Aspiration with solid fill">
              <a:extLst>
                <a:ext uri="{FF2B5EF4-FFF2-40B4-BE49-F238E27FC236}">
                  <a16:creationId xmlns:a16="http://schemas.microsoft.com/office/drawing/2014/main" id="{1315B1CB-DC25-0B95-D565-BE6B9905E3D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2829663" y="1564900"/>
              <a:ext cx="457200" cy="457200"/>
            </a:xfrm>
            <a:prstGeom prst="rect">
              <a:avLst/>
            </a:prstGeom>
          </p:spPr>
        </p:pic>
      </p:grpSp>
      <p:sp>
        <p:nvSpPr>
          <p:cNvPr id="153" name="Isosceles Triangle 152">
            <a:extLst>
              <a:ext uri="{FF2B5EF4-FFF2-40B4-BE49-F238E27FC236}">
                <a16:creationId xmlns:a16="http://schemas.microsoft.com/office/drawing/2014/main" id="{3BE3948B-A76A-26B5-4134-9467CC2E4730}"/>
              </a:ext>
            </a:extLst>
          </p:cNvPr>
          <p:cNvSpPr/>
          <p:nvPr/>
        </p:nvSpPr>
        <p:spPr>
          <a:xfrm rot="5400000">
            <a:off x="6725895" y="1594377"/>
            <a:ext cx="1346632" cy="1152354"/>
          </a:xfrm>
          <a:prstGeom prst="triangl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146" name="Group 145">
            <a:extLst>
              <a:ext uri="{FF2B5EF4-FFF2-40B4-BE49-F238E27FC236}">
                <a16:creationId xmlns:a16="http://schemas.microsoft.com/office/drawing/2014/main" id="{BD9FB5C4-1C3D-4D9E-9CD5-9F5C1EC26488}"/>
              </a:ext>
            </a:extLst>
          </p:cNvPr>
          <p:cNvGrpSpPr/>
          <p:nvPr/>
        </p:nvGrpSpPr>
        <p:grpSpPr>
          <a:xfrm>
            <a:off x="5454169" y="1466952"/>
            <a:ext cx="1371600" cy="1371600"/>
            <a:chOff x="3979691" y="1400124"/>
            <a:chExt cx="1371600" cy="1371600"/>
          </a:xfrm>
        </p:grpSpPr>
        <p:grpSp>
          <p:nvGrpSpPr>
            <p:cNvPr id="98" name="Group 97">
              <a:extLst>
                <a:ext uri="{FF2B5EF4-FFF2-40B4-BE49-F238E27FC236}">
                  <a16:creationId xmlns:a16="http://schemas.microsoft.com/office/drawing/2014/main" id="{D37B49A9-9534-B41D-E4D7-EF29FD2C2CB7}"/>
                </a:ext>
              </a:extLst>
            </p:cNvPr>
            <p:cNvGrpSpPr/>
            <p:nvPr/>
          </p:nvGrpSpPr>
          <p:grpSpPr>
            <a:xfrm>
              <a:off x="3979691" y="1400124"/>
              <a:ext cx="1371600" cy="1371600"/>
              <a:chOff x="476384" y="284070"/>
              <a:chExt cx="6023476" cy="2746524"/>
            </a:xfrm>
            <a:effectLst>
              <a:outerShdw blurRad="127000" dist="38100" dir="2700000" algn="tl" rotWithShape="0">
                <a:schemeClr val="accent2">
                  <a:alpha val="30000"/>
                </a:schemeClr>
              </a:outerShdw>
            </a:effectLst>
          </p:grpSpPr>
          <p:sp>
            <p:nvSpPr>
              <p:cNvPr id="99" name="Rectangle: Rounded Corners 98">
                <a:extLst>
                  <a:ext uri="{FF2B5EF4-FFF2-40B4-BE49-F238E27FC236}">
                    <a16:creationId xmlns:a16="http://schemas.microsoft.com/office/drawing/2014/main" id="{1708726C-4F63-6469-D6A2-CA4468B0C17A}"/>
                  </a:ext>
                </a:extLst>
              </p:cNvPr>
              <p:cNvSpPr/>
              <p:nvPr/>
            </p:nvSpPr>
            <p:spPr>
              <a:xfrm>
                <a:off x="476384" y="2346456"/>
                <a:ext cx="2202180" cy="684138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400"/>
              </a:p>
            </p:txBody>
          </p:sp>
          <p:sp>
            <p:nvSpPr>
              <p:cNvPr id="100" name="Rectangle: Rounded Corners 99">
                <a:extLst>
                  <a:ext uri="{FF2B5EF4-FFF2-40B4-BE49-F238E27FC236}">
                    <a16:creationId xmlns:a16="http://schemas.microsoft.com/office/drawing/2014/main" id="{583911E1-02D6-2838-DC32-BD50076BE045}"/>
                  </a:ext>
                </a:extLst>
              </p:cNvPr>
              <p:cNvSpPr/>
              <p:nvPr/>
            </p:nvSpPr>
            <p:spPr>
              <a:xfrm>
                <a:off x="4297680" y="2346456"/>
                <a:ext cx="2202180" cy="684138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400"/>
              </a:p>
            </p:txBody>
          </p:sp>
          <p:sp>
            <p:nvSpPr>
              <p:cNvPr id="101" name="Rectangle 100">
                <a:extLst>
                  <a:ext uri="{FF2B5EF4-FFF2-40B4-BE49-F238E27FC236}">
                    <a16:creationId xmlns:a16="http://schemas.microsoft.com/office/drawing/2014/main" id="{D158CADD-B4C6-9CC5-C072-1E62040FCF98}"/>
                  </a:ext>
                </a:extLst>
              </p:cNvPr>
              <p:cNvSpPr/>
              <p:nvPr/>
            </p:nvSpPr>
            <p:spPr>
              <a:xfrm>
                <a:off x="1874520" y="2346456"/>
                <a:ext cx="2985770" cy="68413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400"/>
              </a:p>
            </p:txBody>
          </p:sp>
          <p:grpSp>
            <p:nvGrpSpPr>
              <p:cNvPr id="102" name="Group 101">
                <a:extLst>
                  <a:ext uri="{FF2B5EF4-FFF2-40B4-BE49-F238E27FC236}">
                    <a16:creationId xmlns:a16="http://schemas.microsoft.com/office/drawing/2014/main" id="{7FFD4BE8-BB13-ACC2-B489-F7804240C93B}"/>
                  </a:ext>
                </a:extLst>
              </p:cNvPr>
              <p:cNvGrpSpPr/>
              <p:nvPr/>
            </p:nvGrpSpPr>
            <p:grpSpPr>
              <a:xfrm>
                <a:off x="476384" y="284070"/>
                <a:ext cx="6023476" cy="2457836"/>
                <a:chOff x="476384" y="284070"/>
                <a:chExt cx="6023476" cy="2764872"/>
              </a:xfrm>
            </p:grpSpPr>
            <p:sp>
              <p:nvSpPr>
                <p:cNvPr id="103" name="Rectangle: Rounded Corners 102">
                  <a:extLst>
                    <a:ext uri="{FF2B5EF4-FFF2-40B4-BE49-F238E27FC236}">
                      <a16:creationId xmlns:a16="http://schemas.microsoft.com/office/drawing/2014/main" id="{A30FF739-6120-0D4B-60A3-1A6100C4B0F8}"/>
                    </a:ext>
                  </a:extLst>
                </p:cNvPr>
                <p:cNvSpPr/>
                <p:nvPr/>
              </p:nvSpPr>
              <p:spPr>
                <a:xfrm>
                  <a:off x="476384" y="284070"/>
                  <a:ext cx="2202180" cy="769601"/>
                </a:xfrm>
                <a:prstGeom prst="round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400"/>
                </a:p>
              </p:txBody>
            </p:sp>
            <p:sp>
              <p:nvSpPr>
                <p:cNvPr id="104" name="Rectangle: Rounded Corners 103">
                  <a:extLst>
                    <a:ext uri="{FF2B5EF4-FFF2-40B4-BE49-F238E27FC236}">
                      <a16:creationId xmlns:a16="http://schemas.microsoft.com/office/drawing/2014/main" id="{0594216A-721E-4CBE-39A6-0A42FCCE6C79}"/>
                    </a:ext>
                  </a:extLst>
                </p:cNvPr>
                <p:cNvSpPr/>
                <p:nvPr/>
              </p:nvSpPr>
              <p:spPr>
                <a:xfrm>
                  <a:off x="4297680" y="284070"/>
                  <a:ext cx="2202180" cy="769601"/>
                </a:xfrm>
                <a:prstGeom prst="round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400"/>
                </a:p>
              </p:txBody>
            </p:sp>
            <p:sp>
              <p:nvSpPr>
                <p:cNvPr id="105" name="Rectangle 104">
                  <a:extLst>
                    <a:ext uri="{FF2B5EF4-FFF2-40B4-BE49-F238E27FC236}">
                      <a16:creationId xmlns:a16="http://schemas.microsoft.com/office/drawing/2014/main" id="{1FBF7709-AD83-E7A2-17AE-A26339990F6F}"/>
                    </a:ext>
                  </a:extLst>
                </p:cNvPr>
                <p:cNvSpPr/>
                <p:nvPr/>
              </p:nvSpPr>
              <p:spPr>
                <a:xfrm>
                  <a:off x="1874520" y="284070"/>
                  <a:ext cx="2985770" cy="769601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400"/>
                </a:p>
              </p:txBody>
            </p:sp>
            <p:sp>
              <p:nvSpPr>
                <p:cNvPr id="106" name="Flowchart: Process 105">
                  <a:extLst>
                    <a:ext uri="{FF2B5EF4-FFF2-40B4-BE49-F238E27FC236}">
                      <a16:creationId xmlns:a16="http://schemas.microsoft.com/office/drawing/2014/main" id="{6166B85F-24ED-850B-CA79-781C39B1DAD3}"/>
                    </a:ext>
                  </a:extLst>
                </p:cNvPr>
                <p:cNvSpPr/>
                <p:nvPr/>
              </p:nvSpPr>
              <p:spPr>
                <a:xfrm>
                  <a:off x="476384" y="419100"/>
                  <a:ext cx="6023476" cy="2629842"/>
                </a:xfrm>
                <a:prstGeom prst="flowChartProcess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r>
                    <a:rPr lang="en-US" sz="1000">
                      <a:solidFill>
                        <a:schemeClr val="tx1"/>
                      </a:solidFill>
                    </a:rPr>
                    <a:t>Measuring Patient Experience &amp; Care (Member Satisfaction)</a:t>
                  </a:r>
                </a:p>
              </p:txBody>
            </p:sp>
          </p:grpSp>
        </p:grpSp>
        <p:pic>
          <p:nvPicPr>
            <p:cNvPr id="134" name="Graphic 133" descr="Clipboard Checked with solid fill">
              <a:extLst>
                <a:ext uri="{FF2B5EF4-FFF2-40B4-BE49-F238E27FC236}">
                  <a16:creationId xmlns:a16="http://schemas.microsoft.com/office/drawing/2014/main" id="{3D20D41A-8BC5-D24E-B853-FF1F73174B8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4403831" y="1583051"/>
              <a:ext cx="457200" cy="457200"/>
            </a:xfrm>
            <a:prstGeom prst="rect">
              <a:avLst/>
            </a:prstGeom>
          </p:spPr>
        </p:pic>
      </p:grpSp>
      <p:sp>
        <p:nvSpPr>
          <p:cNvPr id="154" name="Isosceles Triangle 153">
            <a:extLst>
              <a:ext uri="{FF2B5EF4-FFF2-40B4-BE49-F238E27FC236}">
                <a16:creationId xmlns:a16="http://schemas.microsoft.com/office/drawing/2014/main" id="{776CD32D-D511-9568-4188-5B25868AF497}"/>
              </a:ext>
            </a:extLst>
          </p:cNvPr>
          <p:cNvSpPr/>
          <p:nvPr/>
        </p:nvSpPr>
        <p:spPr>
          <a:xfrm rot="5400000">
            <a:off x="9027332" y="1596951"/>
            <a:ext cx="1346632" cy="1152354"/>
          </a:xfrm>
          <a:prstGeom prst="triangl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147" name="Group 146">
            <a:extLst>
              <a:ext uri="{FF2B5EF4-FFF2-40B4-BE49-F238E27FC236}">
                <a16:creationId xmlns:a16="http://schemas.microsoft.com/office/drawing/2014/main" id="{B7616BFC-571A-07D7-9AAF-449C46300D61}"/>
              </a:ext>
            </a:extLst>
          </p:cNvPr>
          <p:cNvGrpSpPr/>
          <p:nvPr/>
        </p:nvGrpSpPr>
        <p:grpSpPr>
          <a:xfrm>
            <a:off x="7756285" y="1466952"/>
            <a:ext cx="1371600" cy="1371600"/>
            <a:chOff x="5585797" y="1400124"/>
            <a:chExt cx="1371600" cy="1371600"/>
          </a:xfrm>
        </p:grpSpPr>
        <p:grpSp>
          <p:nvGrpSpPr>
            <p:cNvPr id="107" name="Group 106">
              <a:extLst>
                <a:ext uri="{FF2B5EF4-FFF2-40B4-BE49-F238E27FC236}">
                  <a16:creationId xmlns:a16="http://schemas.microsoft.com/office/drawing/2014/main" id="{D3BE4469-325C-CB35-38F6-00D047C13570}"/>
                </a:ext>
              </a:extLst>
            </p:cNvPr>
            <p:cNvGrpSpPr/>
            <p:nvPr/>
          </p:nvGrpSpPr>
          <p:grpSpPr>
            <a:xfrm>
              <a:off x="5585797" y="1400124"/>
              <a:ext cx="1371600" cy="1371600"/>
              <a:chOff x="476384" y="284070"/>
              <a:chExt cx="6023476" cy="2746524"/>
            </a:xfrm>
            <a:effectLst>
              <a:outerShdw blurRad="127000" dist="38100" dir="2700000" algn="tl" rotWithShape="0">
                <a:schemeClr val="accent2">
                  <a:alpha val="30000"/>
                </a:schemeClr>
              </a:outerShdw>
            </a:effectLst>
          </p:grpSpPr>
          <p:sp>
            <p:nvSpPr>
              <p:cNvPr id="108" name="Rectangle: Rounded Corners 107">
                <a:extLst>
                  <a:ext uri="{FF2B5EF4-FFF2-40B4-BE49-F238E27FC236}">
                    <a16:creationId xmlns:a16="http://schemas.microsoft.com/office/drawing/2014/main" id="{B7B89BA1-BBC9-7986-B864-851105051D72}"/>
                  </a:ext>
                </a:extLst>
              </p:cNvPr>
              <p:cNvSpPr/>
              <p:nvPr/>
            </p:nvSpPr>
            <p:spPr>
              <a:xfrm>
                <a:off x="476384" y="2346456"/>
                <a:ext cx="2202180" cy="684138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400"/>
              </a:p>
            </p:txBody>
          </p:sp>
          <p:sp>
            <p:nvSpPr>
              <p:cNvPr id="109" name="Rectangle: Rounded Corners 108">
                <a:extLst>
                  <a:ext uri="{FF2B5EF4-FFF2-40B4-BE49-F238E27FC236}">
                    <a16:creationId xmlns:a16="http://schemas.microsoft.com/office/drawing/2014/main" id="{97240577-7007-7DAD-0C02-43038365589E}"/>
                  </a:ext>
                </a:extLst>
              </p:cNvPr>
              <p:cNvSpPr/>
              <p:nvPr/>
            </p:nvSpPr>
            <p:spPr>
              <a:xfrm>
                <a:off x="4297680" y="2346456"/>
                <a:ext cx="2202180" cy="684138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400"/>
              </a:p>
            </p:txBody>
          </p:sp>
          <p:sp>
            <p:nvSpPr>
              <p:cNvPr id="110" name="Rectangle 109">
                <a:extLst>
                  <a:ext uri="{FF2B5EF4-FFF2-40B4-BE49-F238E27FC236}">
                    <a16:creationId xmlns:a16="http://schemas.microsoft.com/office/drawing/2014/main" id="{31C11B9E-241E-E427-B151-7D2C1496BAAB}"/>
                  </a:ext>
                </a:extLst>
              </p:cNvPr>
              <p:cNvSpPr/>
              <p:nvPr/>
            </p:nvSpPr>
            <p:spPr>
              <a:xfrm>
                <a:off x="1874520" y="2346456"/>
                <a:ext cx="2985770" cy="68413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400"/>
              </a:p>
            </p:txBody>
          </p: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DAD2EDAF-7DA8-DE99-9A4D-5FBE4C9E62E7}"/>
                  </a:ext>
                </a:extLst>
              </p:cNvPr>
              <p:cNvGrpSpPr/>
              <p:nvPr/>
            </p:nvGrpSpPr>
            <p:grpSpPr>
              <a:xfrm>
                <a:off x="476384" y="284070"/>
                <a:ext cx="6023476" cy="2457836"/>
                <a:chOff x="476384" y="284070"/>
                <a:chExt cx="6023476" cy="2764872"/>
              </a:xfrm>
            </p:grpSpPr>
            <p:sp>
              <p:nvSpPr>
                <p:cNvPr id="112" name="Rectangle: Rounded Corners 111">
                  <a:extLst>
                    <a:ext uri="{FF2B5EF4-FFF2-40B4-BE49-F238E27FC236}">
                      <a16:creationId xmlns:a16="http://schemas.microsoft.com/office/drawing/2014/main" id="{12317341-DB02-673B-9FCD-80519C921B7F}"/>
                    </a:ext>
                  </a:extLst>
                </p:cNvPr>
                <p:cNvSpPr/>
                <p:nvPr/>
              </p:nvSpPr>
              <p:spPr>
                <a:xfrm>
                  <a:off x="476384" y="284070"/>
                  <a:ext cx="2202180" cy="769601"/>
                </a:xfrm>
                <a:prstGeom prst="round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400"/>
                </a:p>
              </p:txBody>
            </p:sp>
            <p:sp>
              <p:nvSpPr>
                <p:cNvPr id="113" name="Rectangle: Rounded Corners 112">
                  <a:extLst>
                    <a:ext uri="{FF2B5EF4-FFF2-40B4-BE49-F238E27FC236}">
                      <a16:creationId xmlns:a16="http://schemas.microsoft.com/office/drawing/2014/main" id="{FC14C470-0124-574F-F289-01C386AE836B}"/>
                    </a:ext>
                  </a:extLst>
                </p:cNvPr>
                <p:cNvSpPr/>
                <p:nvPr/>
              </p:nvSpPr>
              <p:spPr>
                <a:xfrm>
                  <a:off x="4297680" y="284070"/>
                  <a:ext cx="2202180" cy="769601"/>
                </a:xfrm>
                <a:prstGeom prst="round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400"/>
                </a:p>
              </p:txBody>
            </p:sp>
            <p:sp>
              <p:nvSpPr>
                <p:cNvPr id="114" name="Rectangle 113">
                  <a:extLst>
                    <a:ext uri="{FF2B5EF4-FFF2-40B4-BE49-F238E27FC236}">
                      <a16:creationId xmlns:a16="http://schemas.microsoft.com/office/drawing/2014/main" id="{A7C17E5F-8B31-0340-DB1E-1357E64EC445}"/>
                    </a:ext>
                  </a:extLst>
                </p:cNvPr>
                <p:cNvSpPr/>
                <p:nvPr/>
              </p:nvSpPr>
              <p:spPr>
                <a:xfrm>
                  <a:off x="1874520" y="284070"/>
                  <a:ext cx="2985770" cy="769601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400"/>
                </a:p>
              </p:txBody>
            </p:sp>
            <p:sp>
              <p:nvSpPr>
                <p:cNvPr id="115" name="Flowchart: Process 114">
                  <a:extLst>
                    <a:ext uri="{FF2B5EF4-FFF2-40B4-BE49-F238E27FC236}">
                      <a16:creationId xmlns:a16="http://schemas.microsoft.com/office/drawing/2014/main" id="{984689A2-5355-E4C7-8FB2-0F7DA0B58DE1}"/>
                    </a:ext>
                  </a:extLst>
                </p:cNvPr>
                <p:cNvSpPr/>
                <p:nvPr/>
              </p:nvSpPr>
              <p:spPr>
                <a:xfrm>
                  <a:off x="476384" y="419100"/>
                  <a:ext cx="6023476" cy="2629842"/>
                </a:xfrm>
                <a:prstGeom prst="flowChartProcess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r>
                    <a:rPr lang="en-US" sz="1000">
                      <a:solidFill>
                        <a:schemeClr val="tx1"/>
                      </a:solidFill>
                    </a:rPr>
                    <a:t>Ongoing Performance Improvement Evaluation</a:t>
                  </a:r>
                </a:p>
              </p:txBody>
            </p:sp>
          </p:grpSp>
        </p:grpSp>
        <p:pic>
          <p:nvPicPr>
            <p:cNvPr id="136" name="Graphic 135" descr="Circular flowchart with solid fill">
              <a:extLst>
                <a:ext uri="{FF2B5EF4-FFF2-40B4-BE49-F238E27FC236}">
                  <a16:creationId xmlns:a16="http://schemas.microsoft.com/office/drawing/2014/main" id="{CC1BA0F9-9BFB-E2E3-D8F5-21BC1A7316D6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6012809" y="1583051"/>
              <a:ext cx="457200" cy="457200"/>
            </a:xfrm>
            <a:prstGeom prst="rect">
              <a:avLst/>
            </a:prstGeom>
          </p:spPr>
        </p:pic>
      </p:grpSp>
      <p:grpSp>
        <p:nvGrpSpPr>
          <p:cNvPr id="148" name="Group 147">
            <a:extLst>
              <a:ext uri="{FF2B5EF4-FFF2-40B4-BE49-F238E27FC236}">
                <a16:creationId xmlns:a16="http://schemas.microsoft.com/office/drawing/2014/main" id="{50F4F6AF-4AE1-B6C0-450B-C61FC2A77175}"/>
              </a:ext>
            </a:extLst>
          </p:cNvPr>
          <p:cNvGrpSpPr/>
          <p:nvPr/>
        </p:nvGrpSpPr>
        <p:grpSpPr>
          <a:xfrm>
            <a:off x="10058399" y="1466952"/>
            <a:ext cx="1371600" cy="1371600"/>
            <a:chOff x="7191903" y="1400124"/>
            <a:chExt cx="1371600" cy="1371600"/>
          </a:xfrm>
        </p:grpSpPr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E8834B7D-C4BA-461A-A5AA-3872DAB64462}"/>
                </a:ext>
              </a:extLst>
            </p:cNvPr>
            <p:cNvGrpSpPr/>
            <p:nvPr/>
          </p:nvGrpSpPr>
          <p:grpSpPr>
            <a:xfrm>
              <a:off x="7191903" y="1400124"/>
              <a:ext cx="1371600" cy="1371600"/>
              <a:chOff x="476384" y="284070"/>
              <a:chExt cx="6023476" cy="2746524"/>
            </a:xfrm>
            <a:effectLst>
              <a:outerShdw blurRad="127000" dist="38100" dir="2700000" algn="tl" rotWithShape="0">
                <a:schemeClr val="accent2">
                  <a:alpha val="30000"/>
                </a:schemeClr>
              </a:outerShdw>
            </a:effectLst>
          </p:grpSpPr>
          <p:sp>
            <p:nvSpPr>
              <p:cNvPr id="117" name="Rectangle: Rounded Corners 116">
                <a:extLst>
                  <a:ext uri="{FF2B5EF4-FFF2-40B4-BE49-F238E27FC236}">
                    <a16:creationId xmlns:a16="http://schemas.microsoft.com/office/drawing/2014/main" id="{A1D9F1CC-39B5-8863-BBC8-295DE8EE763A}"/>
                  </a:ext>
                </a:extLst>
              </p:cNvPr>
              <p:cNvSpPr/>
              <p:nvPr/>
            </p:nvSpPr>
            <p:spPr>
              <a:xfrm>
                <a:off x="476384" y="2346456"/>
                <a:ext cx="2202180" cy="684138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400"/>
              </a:p>
            </p:txBody>
          </p:sp>
          <p:sp>
            <p:nvSpPr>
              <p:cNvPr id="118" name="Rectangle: Rounded Corners 117">
                <a:extLst>
                  <a:ext uri="{FF2B5EF4-FFF2-40B4-BE49-F238E27FC236}">
                    <a16:creationId xmlns:a16="http://schemas.microsoft.com/office/drawing/2014/main" id="{103BEB2D-9B5B-30D8-AE18-C474C02FED77}"/>
                  </a:ext>
                </a:extLst>
              </p:cNvPr>
              <p:cNvSpPr/>
              <p:nvPr/>
            </p:nvSpPr>
            <p:spPr>
              <a:xfrm>
                <a:off x="4297680" y="2346456"/>
                <a:ext cx="2202180" cy="684138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400"/>
              </a:p>
            </p:txBody>
          </p:sp>
          <p:sp>
            <p:nvSpPr>
              <p:cNvPr id="119" name="Rectangle 118">
                <a:extLst>
                  <a:ext uri="{FF2B5EF4-FFF2-40B4-BE49-F238E27FC236}">
                    <a16:creationId xmlns:a16="http://schemas.microsoft.com/office/drawing/2014/main" id="{A30CD330-CD78-BDBE-7682-0B5C653641CF}"/>
                  </a:ext>
                </a:extLst>
              </p:cNvPr>
              <p:cNvSpPr/>
              <p:nvPr/>
            </p:nvSpPr>
            <p:spPr>
              <a:xfrm>
                <a:off x="1874520" y="2346456"/>
                <a:ext cx="2985770" cy="68413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400"/>
              </a:p>
            </p:txBody>
          </p:sp>
          <p:grpSp>
            <p:nvGrpSpPr>
              <p:cNvPr id="120" name="Group 119">
                <a:extLst>
                  <a:ext uri="{FF2B5EF4-FFF2-40B4-BE49-F238E27FC236}">
                    <a16:creationId xmlns:a16="http://schemas.microsoft.com/office/drawing/2014/main" id="{9F35FAAD-B6E0-1E28-B5EC-DF17B93728DA}"/>
                  </a:ext>
                </a:extLst>
              </p:cNvPr>
              <p:cNvGrpSpPr/>
              <p:nvPr/>
            </p:nvGrpSpPr>
            <p:grpSpPr>
              <a:xfrm>
                <a:off x="476384" y="284070"/>
                <a:ext cx="6023476" cy="2457836"/>
                <a:chOff x="476384" y="284070"/>
                <a:chExt cx="6023476" cy="2764872"/>
              </a:xfrm>
            </p:grpSpPr>
            <p:sp>
              <p:nvSpPr>
                <p:cNvPr id="121" name="Rectangle: Rounded Corners 120">
                  <a:extLst>
                    <a:ext uri="{FF2B5EF4-FFF2-40B4-BE49-F238E27FC236}">
                      <a16:creationId xmlns:a16="http://schemas.microsoft.com/office/drawing/2014/main" id="{46CA8305-7531-C2A8-39F8-E9C09E2456BF}"/>
                    </a:ext>
                  </a:extLst>
                </p:cNvPr>
                <p:cNvSpPr/>
                <p:nvPr/>
              </p:nvSpPr>
              <p:spPr>
                <a:xfrm>
                  <a:off x="476384" y="284070"/>
                  <a:ext cx="2202180" cy="769601"/>
                </a:xfrm>
                <a:prstGeom prst="round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400"/>
                </a:p>
              </p:txBody>
            </p:sp>
            <p:sp>
              <p:nvSpPr>
                <p:cNvPr id="122" name="Rectangle: Rounded Corners 121">
                  <a:extLst>
                    <a:ext uri="{FF2B5EF4-FFF2-40B4-BE49-F238E27FC236}">
                      <a16:creationId xmlns:a16="http://schemas.microsoft.com/office/drawing/2014/main" id="{30D9CA42-C994-C731-7C90-5365026A4AE4}"/>
                    </a:ext>
                  </a:extLst>
                </p:cNvPr>
                <p:cNvSpPr/>
                <p:nvPr/>
              </p:nvSpPr>
              <p:spPr>
                <a:xfrm>
                  <a:off x="4297680" y="284070"/>
                  <a:ext cx="2202180" cy="769601"/>
                </a:xfrm>
                <a:prstGeom prst="round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400"/>
                </a:p>
              </p:txBody>
            </p:sp>
            <p:sp>
              <p:nvSpPr>
                <p:cNvPr id="123" name="Rectangle 122">
                  <a:extLst>
                    <a:ext uri="{FF2B5EF4-FFF2-40B4-BE49-F238E27FC236}">
                      <a16:creationId xmlns:a16="http://schemas.microsoft.com/office/drawing/2014/main" id="{F814111B-BC6E-7148-9F05-F95874DD1D30}"/>
                    </a:ext>
                  </a:extLst>
                </p:cNvPr>
                <p:cNvSpPr/>
                <p:nvPr/>
              </p:nvSpPr>
              <p:spPr>
                <a:xfrm>
                  <a:off x="1874520" y="284070"/>
                  <a:ext cx="2985770" cy="769601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400"/>
                </a:p>
              </p:txBody>
            </p:sp>
            <p:sp>
              <p:nvSpPr>
                <p:cNvPr id="124" name="Flowchart: Process 123">
                  <a:extLst>
                    <a:ext uri="{FF2B5EF4-FFF2-40B4-BE49-F238E27FC236}">
                      <a16:creationId xmlns:a16="http://schemas.microsoft.com/office/drawing/2014/main" id="{9CE38BD6-3319-C09E-1CD1-960C05E5B4BF}"/>
                    </a:ext>
                  </a:extLst>
                </p:cNvPr>
                <p:cNvSpPr/>
                <p:nvPr/>
              </p:nvSpPr>
              <p:spPr>
                <a:xfrm>
                  <a:off x="476384" y="419101"/>
                  <a:ext cx="6023476" cy="2629841"/>
                </a:xfrm>
                <a:prstGeom prst="flowChartProcess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r>
                    <a:rPr lang="en-US" sz="1000">
                      <a:solidFill>
                        <a:schemeClr val="tx1"/>
                      </a:solidFill>
                    </a:rPr>
                    <a:t>Dissemination of SCO and One Care Quality Performance </a:t>
                  </a:r>
                </a:p>
              </p:txBody>
            </p:sp>
          </p:grpSp>
        </p:grpSp>
        <p:pic>
          <p:nvPicPr>
            <p:cNvPr id="138" name="Graphic 137" descr="Open envelope with solid fill">
              <a:extLst>
                <a:ext uri="{FF2B5EF4-FFF2-40B4-BE49-F238E27FC236}">
                  <a16:creationId xmlns:a16="http://schemas.microsoft.com/office/drawing/2014/main" id="{81EC36B3-205C-A58E-4D52-BB78CB403DE1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7654818" y="1590779"/>
              <a:ext cx="457200" cy="4572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8226965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C4EDDE-0A66-6C96-B51C-62C2227ECE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D1710E1-76D9-37BE-77D4-95D9EC39C80C}"/>
              </a:ext>
            </a:extLst>
          </p:cNvPr>
          <p:cNvSpPr txBox="1"/>
          <p:nvPr/>
        </p:nvSpPr>
        <p:spPr>
          <a:xfrm>
            <a:off x="904875" y="6221975"/>
            <a:ext cx="45910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/>
              <a:t>* Since this is a requirement for all One Care and SCO plans, you may be asked to complete multiple MOC trainings for members enrolled in the different health plans.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53EDFC-D87A-1AAF-FA45-F208A2FF61AB}"/>
              </a:ext>
            </a:extLst>
          </p:cNvPr>
          <p:cNvSpPr txBox="1"/>
          <p:nvPr/>
        </p:nvSpPr>
        <p:spPr>
          <a:xfrm>
            <a:off x="4017523" y="6318021"/>
            <a:ext cx="71206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/>
              <a:t>Mass General Brigham Health Plan   |   Confidential—do not copy or distribute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CA4C62F7-8C25-8007-9679-EAAB46B171CA}"/>
              </a:ext>
            </a:extLst>
          </p:cNvPr>
          <p:cNvSpPr/>
          <p:nvPr/>
        </p:nvSpPr>
        <p:spPr>
          <a:xfrm>
            <a:off x="-1" y="0"/>
            <a:ext cx="12192001" cy="6858000"/>
          </a:xfrm>
          <a:prstGeom prst="rect">
            <a:avLst/>
          </a:prstGeom>
          <a:gradFill>
            <a:gsLst>
              <a:gs pos="42000">
                <a:srgbClr val="004F97"/>
              </a:gs>
              <a:gs pos="0">
                <a:schemeClr val="accent2"/>
              </a:gs>
              <a:gs pos="100000">
                <a:schemeClr val="accent1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0461D5E9-266F-1B6E-1E47-C0B2DBFE3902}"/>
              </a:ext>
            </a:extLst>
          </p:cNvPr>
          <p:cNvSpPr/>
          <p:nvPr/>
        </p:nvSpPr>
        <p:spPr>
          <a:xfrm>
            <a:off x="0" y="6225540"/>
            <a:ext cx="12192000" cy="6324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787A31AC-B3FA-8E37-0D7F-DA766CC88880}"/>
              </a:ext>
            </a:extLst>
          </p:cNvPr>
          <p:cNvSpPr/>
          <p:nvPr/>
        </p:nvSpPr>
        <p:spPr>
          <a:xfrm>
            <a:off x="7985760" y="6225540"/>
            <a:ext cx="2103120" cy="6324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>
                <a:latin typeface="Roboto" panose="02000000000000000000" pitchFamily="2" charset="0"/>
                <a:ea typeface="Roboto" panose="02000000000000000000" pitchFamily="2" charset="0"/>
              </a:rPr>
              <a:t>Complete: 100%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68FB6AC2-A777-E7FD-7B14-733FEFDE96AD}"/>
              </a:ext>
            </a:extLst>
          </p:cNvPr>
          <p:cNvSpPr/>
          <p:nvPr/>
        </p:nvSpPr>
        <p:spPr>
          <a:xfrm>
            <a:off x="5882640" y="6225540"/>
            <a:ext cx="2103120" cy="6324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>
                <a:latin typeface="Roboto" panose="02000000000000000000" pitchFamily="2" charset="0"/>
                <a:ea typeface="Roboto" panose="02000000000000000000" pitchFamily="2" charset="0"/>
              </a:rPr>
              <a:t>Section: 5/5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9A4BB4D8-CBFD-91B6-B051-F9DF23368C43}"/>
              </a:ext>
            </a:extLst>
          </p:cNvPr>
          <p:cNvSpPr/>
          <p:nvPr/>
        </p:nvSpPr>
        <p:spPr>
          <a:xfrm>
            <a:off x="10088880" y="6225540"/>
            <a:ext cx="2103120" cy="63246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b="1">
                <a:latin typeface="Roboto" panose="02000000000000000000" pitchFamily="2" charset="0"/>
                <a:ea typeface="Roboto" panose="02000000000000000000" pitchFamily="2" charset="0"/>
              </a:rPr>
              <a:t>Next </a:t>
            </a:r>
            <a:r>
              <a:rPr lang="en-US" sz="1600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→</a:t>
            </a:r>
            <a:endParaRPr lang="en-US" sz="1600" b="1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C401524B-02A1-2223-BA4E-8F2688A2AE5E}"/>
              </a:ext>
            </a:extLst>
          </p:cNvPr>
          <p:cNvGrpSpPr/>
          <p:nvPr/>
        </p:nvGrpSpPr>
        <p:grpSpPr>
          <a:xfrm>
            <a:off x="476384" y="284070"/>
            <a:ext cx="5458145" cy="2127362"/>
            <a:chOff x="476384" y="284070"/>
            <a:chExt cx="6023476" cy="2746524"/>
          </a:xfrm>
          <a:effectLst/>
        </p:grpSpPr>
        <p:sp>
          <p:nvSpPr>
            <p:cNvPr id="40" name="Rectangle: Rounded Corners 39">
              <a:extLst>
                <a:ext uri="{FF2B5EF4-FFF2-40B4-BE49-F238E27FC236}">
                  <a16:creationId xmlns:a16="http://schemas.microsoft.com/office/drawing/2014/main" id="{BDA27328-459A-5E96-5F5D-7E323E35F8A1}"/>
                </a:ext>
              </a:extLst>
            </p:cNvPr>
            <p:cNvSpPr/>
            <p:nvPr/>
          </p:nvSpPr>
          <p:spPr>
            <a:xfrm>
              <a:off x="476384" y="2346456"/>
              <a:ext cx="2202180" cy="68413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00"/>
            </a:p>
          </p:txBody>
        </p:sp>
        <p:sp>
          <p:nvSpPr>
            <p:cNvPr id="41" name="Rectangle: Rounded Corners 40">
              <a:extLst>
                <a:ext uri="{FF2B5EF4-FFF2-40B4-BE49-F238E27FC236}">
                  <a16:creationId xmlns:a16="http://schemas.microsoft.com/office/drawing/2014/main" id="{21B271FB-65FD-7B70-707C-1343E9FC9076}"/>
                </a:ext>
              </a:extLst>
            </p:cNvPr>
            <p:cNvSpPr/>
            <p:nvPr/>
          </p:nvSpPr>
          <p:spPr>
            <a:xfrm>
              <a:off x="4297680" y="2346456"/>
              <a:ext cx="2202180" cy="68413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00"/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73AFDD5D-0D0A-FB6F-9FD3-20285ACED763}"/>
                </a:ext>
              </a:extLst>
            </p:cNvPr>
            <p:cNvSpPr/>
            <p:nvPr/>
          </p:nvSpPr>
          <p:spPr>
            <a:xfrm>
              <a:off x="1874520" y="2346456"/>
              <a:ext cx="2985770" cy="6841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00"/>
            </a:p>
          </p:txBody>
        </p:sp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17C2F728-C6E4-65A2-FD2F-BF4CF4805111}"/>
                </a:ext>
              </a:extLst>
            </p:cNvPr>
            <p:cNvGrpSpPr/>
            <p:nvPr/>
          </p:nvGrpSpPr>
          <p:grpSpPr>
            <a:xfrm>
              <a:off x="476384" y="284070"/>
              <a:ext cx="6023476" cy="2457836"/>
              <a:chOff x="476384" y="284070"/>
              <a:chExt cx="6023476" cy="2764872"/>
            </a:xfrm>
          </p:grpSpPr>
          <p:sp>
            <p:nvSpPr>
              <p:cNvPr id="44" name="Rectangle: Rounded Corners 43">
                <a:extLst>
                  <a:ext uri="{FF2B5EF4-FFF2-40B4-BE49-F238E27FC236}">
                    <a16:creationId xmlns:a16="http://schemas.microsoft.com/office/drawing/2014/main" id="{0930E64A-197C-1A57-A83C-716B4A35C327}"/>
                  </a:ext>
                </a:extLst>
              </p:cNvPr>
              <p:cNvSpPr/>
              <p:nvPr/>
            </p:nvSpPr>
            <p:spPr>
              <a:xfrm>
                <a:off x="476384" y="284070"/>
                <a:ext cx="2202180" cy="769601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400"/>
              </a:p>
            </p:txBody>
          </p:sp>
          <p:sp>
            <p:nvSpPr>
              <p:cNvPr id="45" name="Rectangle: Rounded Corners 44">
                <a:extLst>
                  <a:ext uri="{FF2B5EF4-FFF2-40B4-BE49-F238E27FC236}">
                    <a16:creationId xmlns:a16="http://schemas.microsoft.com/office/drawing/2014/main" id="{A5BC2CDA-1310-822A-30A2-519E779AE6EC}"/>
                  </a:ext>
                </a:extLst>
              </p:cNvPr>
              <p:cNvSpPr/>
              <p:nvPr/>
            </p:nvSpPr>
            <p:spPr>
              <a:xfrm>
                <a:off x="4297680" y="284070"/>
                <a:ext cx="2202180" cy="769601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400"/>
              </a:p>
            </p:txBody>
          </p:sp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F1279224-BF8B-6C21-8CBC-1143CA0EAEE6}"/>
                  </a:ext>
                </a:extLst>
              </p:cNvPr>
              <p:cNvSpPr/>
              <p:nvPr/>
            </p:nvSpPr>
            <p:spPr>
              <a:xfrm>
                <a:off x="1874520" y="284070"/>
                <a:ext cx="2985770" cy="76960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400"/>
              </a:p>
            </p:txBody>
          </p:sp>
          <p:sp>
            <p:nvSpPr>
              <p:cNvPr id="47" name="Flowchart: Process 46">
                <a:extLst>
                  <a:ext uri="{FF2B5EF4-FFF2-40B4-BE49-F238E27FC236}">
                    <a16:creationId xmlns:a16="http://schemas.microsoft.com/office/drawing/2014/main" id="{50853916-31B8-4851-CBA9-A9DCE41A17A2}"/>
                  </a:ext>
                </a:extLst>
              </p:cNvPr>
              <p:cNvSpPr/>
              <p:nvPr/>
            </p:nvSpPr>
            <p:spPr>
              <a:xfrm>
                <a:off x="476384" y="419101"/>
                <a:ext cx="6023476" cy="2629841"/>
              </a:xfrm>
              <a:prstGeom prst="flowChartProcess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48" name="Title 1">
            <a:extLst>
              <a:ext uri="{FF2B5EF4-FFF2-40B4-BE49-F238E27FC236}">
                <a16:creationId xmlns:a16="http://schemas.microsoft.com/office/drawing/2014/main" id="{46A04761-5608-EBAC-6F42-85F5409485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7784" y="523875"/>
            <a:ext cx="10902950" cy="956516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US" sz="1600" b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Model of Care Training</a:t>
            </a:r>
            <a:br>
              <a:rPr lang="en-US" sz="1600" b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n-US">
                <a:solidFill>
                  <a:srgbClr val="003A93"/>
                </a:solidFill>
              </a:rPr>
              <a:t>Attestation</a:t>
            </a:r>
            <a:br>
              <a:rPr lang="en-US"/>
            </a:br>
            <a:br>
              <a:rPr lang="en-US" sz="1600" i="1"/>
            </a:br>
            <a:endParaRPr lang="en-US"/>
          </a:p>
        </p:txBody>
      </p: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391F3346-B7C4-80F0-89C1-AE3F6D51165B}"/>
              </a:ext>
            </a:extLst>
          </p:cNvPr>
          <p:cNvCxnSpPr>
            <a:cxnSpLocks/>
          </p:cNvCxnSpPr>
          <p:nvPr/>
        </p:nvCxnSpPr>
        <p:spPr>
          <a:xfrm>
            <a:off x="717784" y="1254154"/>
            <a:ext cx="1967664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Graphic 12" descr="Blueprint with solid fill">
            <a:extLst>
              <a:ext uri="{FF2B5EF4-FFF2-40B4-BE49-F238E27FC236}">
                <a16:creationId xmlns:a16="http://schemas.microsoft.com/office/drawing/2014/main" id="{D70F4DB9-5E08-A361-5D38-09EE748EDF7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56648" y="3131952"/>
            <a:ext cx="685800" cy="685800"/>
          </a:xfrm>
          <a:prstGeom prst="rect">
            <a:avLst/>
          </a:prstGeom>
        </p:spPr>
      </p:pic>
      <p:sp>
        <p:nvSpPr>
          <p:cNvPr id="22" name="Freeform 8">
            <a:extLst>
              <a:ext uri="{FF2B5EF4-FFF2-40B4-BE49-F238E27FC236}">
                <a16:creationId xmlns:a16="http://schemas.microsoft.com/office/drawing/2014/main" id="{DED9291F-B6D7-9E2C-2DBB-D3B672546291}"/>
              </a:ext>
            </a:extLst>
          </p:cNvPr>
          <p:cNvSpPr/>
          <p:nvPr/>
        </p:nvSpPr>
        <p:spPr>
          <a:xfrm>
            <a:off x="476384" y="6368892"/>
            <a:ext cx="241400" cy="345756"/>
          </a:xfrm>
          <a:custGeom>
            <a:avLst/>
            <a:gdLst>
              <a:gd name="connsiteX0" fmla="*/ 241400 w 241400"/>
              <a:gd name="connsiteY0" fmla="*/ 281835 h 345756"/>
              <a:gd name="connsiteX1" fmla="*/ 241400 w 241400"/>
              <a:gd name="connsiteY1" fmla="*/ 311912 h 345756"/>
              <a:gd name="connsiteX2" fmla="*/ 151992 w 241400"/>
              <a:gd name="connsiteY2" fmla="*/ 333806 h 345756"/>
              <a:gd name="connsiteX3" fmla="*/ 89407 w 241400"/>
              <a:gd name="connsiteY3" fmla="*/ 333806 h 345756"/>
              <a:gd name="connsiteX4" fmla="*/ 0 w 241400"/>
              <a:gd name="connsiteY4" fmla="*/ 345756 h 345756"/>
              <a:gd name="connsiteX5" fmla="*/ 0 w 241400"/>
              <a:gd name="connsiteY5" fmla="*/ 315680 h 345756"/>
              <a:gd name="connsiteX6" fmla="*/ 89407 w 241400"/>
              <a:gd name="connsiteY6" fmla="*/ 303730 h 345756"/>
              <a:gd name="connsiteX7" fmla="*/ 151992 w 241400"/>
              <a:gd name="connsiteY7" fmla="*/ 303730 h 345756"/>
              <a:gd name="connsiteX8" fmla="*/ 241400 w 241400"/>
              <a:gd name="connsiteY8" fmla="*/ 281835 h 345756"/>
              <a:gd name="connsiteX9" fmla="*/ 241400 w 241400"/>
              <a:gd name="connsiteY9" fmla="*/ 231708 h 345756"/>
              <a:gd name="connsiteX10" fmla="*/ 241400 w 241400"/>
              <a:gd name="connsiteY10" fmla="*/ 261785 h 345756"/>
              <a:gd name="connsiteX11" fmla="*/ 151992 w 241400"/>
              <a:gd name="connsiteY11" fmla="*/ 283679 h 345756"/>
              <a:gd name="connsiteX12" fmla="*/ 89407 w 241400"/>
              <a:gd name="connsiteY12" fmla="*/ 283679 h 345756"/>
              <a:gd name="connsiteX13" fmla="*/ 0 w 241400"/>
              <a:gd name="connsiteY13" fmla="*/ 295631 h 345756"/>
              <a:gd name="connsiteX14" fmla="*/ 0 w 241400"/>
              <a:gd name="connsiteY14" fmla="*/ 265553 h 345756"/>
              <a:gd name="connsiteX15" fmla="*/ 89407 w 241400"/>
              <a:gd name="connsiteY15" fmla="*/ 253603 h 345756"/>
              <a:gd name="connsiteX16" fmla="*/ 151992 w 241400"/>
              <a:gd name="connsiteY16" fmla="*/ 253603 h 345756"/>
              <a:gd name="connsiteX17" fmla="*/ 241400 w 241400"/>
              <a:gd name="connsiteY17" fmla="*/ 231708 h 345756"/>
              <a:gd name="connsiteX18" fmla="*/ 208972 w 241400"/>
              <a:gd name="connsiteY18" fmla="*/ 129529 h 345756"/>
              <a:gd name="connsiteX19" fmla="*/ 241399 w 241400"/>
              <a:gd name="connsiteY19" fmla="*/ 129529 h 345756"/>
              <a:gd name="connsiteX20" fmla="*/ 241399 w 241400"/>
              <a:gd name="connsiteY20" fmla="*/ 211987 h 345756"/>
              <a:gd name="connsiteX21" fmla="*/ 208972 w 241400"/>
              <a:gd name="connsiteY21" fmla="*/ 228655 h 345756"/>
              <a:gd name="connsiteX22" fmla="*/ 139314 w 241400"/>
              <a:gd name="connsiteY22" fmla="*/ 129529 h 345756"/>
              <a:gd name="connsiteX23" fmla="*/ 171742 w 241400"/>
              <a:gd name="connsiteY23" fmla="*/ 129529 h 345756"/>
              <a:gd name="connsiteX24" fmla="*/ 171742 w 241400"/>
              <a:gd name="connsiteY24" fmla="*/ 234032 h 345756"/>
              <a:gd name="connsiteX25" fmla="*/ 139314 w 241400"/>
              <a:gd name="connsiteY25" fmla="*/ 234032 h 345756"/>
              <a:gd name="connsiteX26" fmla="*/ 139314 w 241400"/>
              <a:gd name="connsiteY26" fmla="*/ 184360 h 345756"/>
              <a:gd name="connsiteX27" fmla="*/ 69657 w 241400"/>
              <a:gd name="connsiteY27" fmla="*/ 129529 h 345756"/>
              <a:gd name="connsiteX28" fmla="*/ 102085 w 241400"/>
              <a:gd name="connsiteY28" fmla="*/ 129529 h 345756"/>
              <a:gd name="connsiteX29" fmla="*/ 102085 w 241400"/>
              <a:gd name="connsiteY29" fmla="*/ 234032 h 345756"/>
              <a:gd name="connsiteX30" fmla="*/ 69657 w 241400"/>
              <a:gd name="connsiteY30" fmla="*/ 234032 h 345756"/>
              <a:gd name="connsiteX31" fmla="*/ 69657 w 241400"/>
              <a:gd name="connsiteY31" fmla="*/ 184360 h 345756"/>
              <a:gd name="connsiteX32" fmla="*/ 0 w 241400"/>
              <a:gd name="connsiteY32" fmla="*/ 129529 h 345756"/>
              <a:gd name="connsiteX33" fmla="*/ 32428 w 241400"/>
              <a:gd name="connsiteY33" fmla="*/ 129529 h 345756"/>
              <a:gd name="connsiteX34" fmla="*/ 32428 w 241400"/>
              <a:gd name="connsiteY34" fmla="*/ 234032 h 345756"/>
              <a:gd name="connsiteX35" fmla="*/ 0 w 241400"/>
              <a:gd name="connsiteY35" fmla="*/ 234032 h 345756"/>
              <a:gd name="connsiteX36" fmla="*/ 0 w 241400"/>
              <a:gd name="connsiteY36" fmla="*/ 184360 h 345756"/>
              <a:gd name="connsiteX37" fmla="*/ 0 w 241400"/>
              <a:gd name="connsiteY37" fmla="*/ 80523 h 345756"/>
              <a:gd name="connsiteX38" fmla="*/ 241400 w 241400"/>
              <a:gd name="connsiteY38" fmla="*/ 80523 h 345756"/>
              <a:gd name="connsiteX39" fmla="*/ 241400 w 241400"/>
              <a:gd name="connsiteY39" fmla="*/ 109957 h 345756"/>
              <a:gd name="connsiteX40" fmla="*/ 120700 w 241400"/>
              <a:gd name="connsiteY40" fmla="*/ 109957 h 345756"/>
              <a:gd name="connsiteX41" fmla="*/ 0 w 241400"/>
              <a:gd name="connsiteY41" fmla="*/ 109957 h 345756"/>
              <a:gd name="connsiteX42" fmla="*/ 120700 w 241400"/>
              <a:gd name="connsiteY42" fmla="*/ 0 h 345756"/>
              <a:gd name="connsiteX43" fmla="*/ 241400 w 241400"/>
              <a:gd name="connsiteY43" fmla="*/ 40101 h 345756"/>
              <a:gd name="connsiteX44" fmla="*/ 241400 w 241400"/>
              <a:gd name="connsiteY44" fmla="*/ 70498 h 345756"/>
              <a:gd name="connsiteX45" fmla="*/ 120700 w 241400"/>
              <a:gd name="connsiteY45" fmla="*/ 30397 h 345756"/>
              <a:gd name="connsiteX46" fmla="*/ 0 w 241400"/>
              <a:gd name="connsiteY46" fmla="*/ 70498 h 345756"/>
              <a:gd name="connsiteX47" fmla="*/ 0 w 241400"/>
              <a:gd name="connsiteY47" fmla="*/ 40101 h 3457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241400" h="345756">
                <a:moveTo>
                  <a:pt x="241400" y="281835"/>
                </a:moveTo>
                <a:lnTo>
                  <a:pt x="241400" y="311912"/>
                </a:lnTo>
                <a:cubicBezTo>
                  <a:pt x="240758" y="313681"/>
                  <a:pt x="229057" y="333806"/>
                  <a:pt x="151992" y="333806"/>
                </a:cubicBezTo>
                <a:lnTo>
                  <a:pt x="89407" y="333806"/>
                </a:lnTo>
                <a:cubicBezTo>
                  <a:pt x="10361" y="334411"/>
                  <a:pt x="1505" y="344664"/>
                  <a:pt x="0" y="345756"/>
                </a:cubicBezTo>
                <a:lnTo>
                  <a:pt x="0" y="315680"/>
                </a:lnTo>
                <a:cubicBezTo>
                  <a:pt x="1505" y="314588"/>
                  <a:pt x="10361" y="304335"/>
                  <a:pt x="89407" y="303730"/>
                </a:cubicBezTo>
                <a:lnTo>
                  <a:pt x="151992" y="303730"/>
                </a:lnTo>
                <a:cubicBezTo>
                  <a:pt x="229057" y="303730"/>
                  <a:pt x="240758" y="283604"/>
                  <a:pt x="241400" y="281835"/>
                </a:cubicBezTo>
                <a:close/>
                <a:moveTo>
                  <a:pt x="241400" y="231708"/>
                </a:moveTo>
                <a:lnTo>
                  <a:pt x="241400" y="261785"/>
                </a:lnTo>
                <a:cubicBezTo>
                  <a:pt x="240758" y="263554"/>
                  <a:pt x="229057" y="283679"/>
                  <a:pt x="151992" y="283679"/>
                </a:cubicBezTo>
                <a:lnTo>
                  <a:pt x="89407" y="283679"/>
                </a:lnTo>
                <a:cubicBezTo>
                  <a:pt x="10361" y="284284"/>
                  <a:pt x="1505" y="294539"/>
                  <a:pt x="0" y="295631"/>
                </a:cubicBezTo>
                <a:lnTo>
                  <a:pt x="0" y="265553"/>
                </a:lnTo>
                <a:cubicBezTo>
                  <a:pt x="1505" y="264461"/>
                  <a:pt x="10361" y="254208"/>
                  <a:pt x="89407" y="253603"/>
                </a:cubicBezTo>
                <a:lnTo>
                  <a:pt x="151992" y="253603"/>
                </a:lnTo>
                <a:cubicBezTo>
                  <a:pt x="229057" y="253603"/>
                  <a:pt x="240758" y="233478"/>
                  <a:pt x="241400" y="231708"/>
                </a:cubicBezTo>
                <a:close/>
                <a:moveTo>
                  <a:pt x="208972" y="129529"/>
                </a:moveTo>
                <a:lnTo>
                  <a:pt x="241399" y="129529"/>
                </a:lnTo>
                <a:lnTo>
                  <a:pt x="241399" y="211987"/>
                </a:lnTo>
                <a:cubicBezTo>
                  <a:pt x="240971" y="213169"/>
                  <a:pt x="235558" y="222563"/>
                  <a:pt x="208972" y="228655"/>
                </a:cubicBezTo>
                <a:close/>
                <a:moveTo>
                  <a:pt x="139314" y="129529"/>
                </a:moveTo>
                <a:lnTo>
                  <a:pt x="171742" y="129529"/>
                </a:lnTo>
                <a:lnTo>
                  <a:pt x="171742" y="234032"/>
                </a:lnTo>
                <a:lnTo>
                  <a:pt x="139314" y="234032"/>
                </a:lnTo>
                <a:lnTo>
                  <a:pt x="139314" y="184360"/>
                </a:lnTo>
                <a:close/>
                <a:moveTo>
                  <a:pt x="69657" y="129529"/>
                </a:moveTo>
                <a:lnTo>
                  <a:pt x="102085" y="129529"/>
                </a:lnTo>
                <a:lnTo>
                  <a:pt x="102085" y="234032"/>
                </a:lnTo>
                <a:lnTo>
                  <a:pt x="69657" y="234032"/>
                </a:lnTo>
                <a:lnTo>
                  <a:pt x="69657" y="184360"/>
                </a:lnTo>
                <a:close/>
                <a:moveTo>
                  <a:pt x="0" y="129529"/>
                </a:moveTo>
                <a:lnTo>
                  <a:pt x="32428" y="129529"/>
                </a:lnTo>
                <a:lnTo>
                  <a:pt x="32428" y="234032"/>
                </a:lnTo>
                <a:lnTo>
                  <a:pt x="0" y="234032"/>
                </a:lnTo>
                <a:lnTo>
                  <a:pt x="0" y="184360"/>
                </a:lnTo>
                <a:close/>
                <a:moveTo>
                  <a:pt x="0" y="80523"/>
                </a:moveTo>
                <a:lnTo>
                  <a:pt x="241400" y="80523"/>
                </a:lnTo>
                <a:lnTo>
                  <a:pt x="241400" y="109957"/>
                </a:lnTo>
                <a:lnTo>
                  <a:pt x="120700" y="109957"/>
                </a:lnTo>
                <a:lnTo>
                  <a:pt x="0" y="109957"/>
                </a:lnTo>
                <a:close/>
                <a:moveTo>
                  <a:pt x="120700" y="0"/>
                </a:moveTo>
                <a:lnTo>
                  <a:pt x="241400" y="40101"/>
                </a:lnTo>
                <a:lnTo>
                  <a:pt x="241400" y="70498"/>
                </a:lnTo>
                <a:lnTo>
                  <a:pt x="120700" y="30397"/>
                </a:lnTo>
                <a:lnTo>
                  <a:pt x="0" y="70498"/>
                </a:lnTo>
                <a:lnTo>
                  <a:pt x="0" y="40101"/>
                </a:lnTo>
                <a:close/>
              </a:path>
            </a:pathLst>
          </a:custGeom>
          <a:solidFill>
            <a:srgbClr val="009CA6"/>
          </a:solidFill>
          <a:ln w="17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7C5522FE-4ADD-8718-46A8-1ABE695A2CF2}"/>
              </a:ext>
            </a:extLst>
          </p:cNvPr>
          <p:cNvGrpSpPr/>
          <p:nvPr/>
        </p:nvGrpSpPr>
        <p:grpSpPr>
          <a:xfrm>
            <a:off x="476384" y="3906095"/>
            <a:ext cx="5458145" cy="2127362"/>
            <a:chOff x="476384" y="284070"/>
            <a:chExt cx="6023476" cy="2746524"/>
          </a:xfrm>
          <a:effectLst/>
        </p:grpSpPr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A89787EC-3569-E46D-3403-6C8CCC5BF330}"/>
                </a:ext>
              </a:extLst>
            </p:cNvPr>
            <p:cNvSpPr/>
            <p:nvPr/>
          </p:nvSpPr>
          <p:spPr>
            <a:xfrm>
              <a:off x="476384" y="2346456"/>
              <a:ext cx="2202180" cy="68413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00"/>
            </a:p>
          </p:txBody>
        </p:sp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B59460E9-E201-379C-075D-035010C58C10}"/>
                </a:ext>
              </a:extLst>
            </p:cNvPr>
            <p:cNvSpPr/>
            <p:nvPr/>
          </p:nvSpPr>
          <p:spPr>
            <a:xfrm>
              <a:off x="4297680" y="2346456"/>
              <a:ext cx="2202180" cy="68413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0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0040A47-87DD-7FDF-E254-55ACB8F83866}"/>
                </a:ext>
              </a:extLst>
            </p:cNvPr>
            <p:cNvSpPr/>
            <p:nvPr/>
          </p:nvSpPr>
          <p:spPr>
            <a:xfrm>
              <a:off x="1874520" y="2346456"/>
              <a:ext cx="2985770" cy="6841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00"/>
            </a:p>
          </p:txBody>
        </p: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28BF241D-A4E6-DFA5-30F6-02C4C391DEF3}"/>
                </a:ext>
              </a:extLst>
            </p:cNvPr>
            <p:cNvGrpSpPr/>
            <p:nvPr/>
          </p:nvGrpSpPr>
          <p:grpSpPr>
            <a:xfrm>
              <a:off x="476384" y="284070"/>
              <a:ext cx="6023476" cy="2457836"/>
              <a:chOff x="476384" y="284070"/>
              <a:chExt cx="6023476" cy="2764872"/>
            </a:xfrm>
          </p:grpSpPr>
          <p:sp>
            <p:nvSpPr>
              <p:cNvPr id="9" name="Rectangle: Rounded Corners 8">
                <a:extLst>
                  <a:ext uri="{FF2B5EF4-FFF2-40B4-BE49-F238E27FC236}">
                    <a16:creationId xmlns:a16="http://schemas.microsoft.com/office/drawing/2014/main" id="{D942E18E-B179-7ACC-31DD-BF33A8BC4485}"/>
                  </a:ext>
                </a:extLst>
              </p:cNvPr>
              <p:cNvSpPr/>
              <p:nvPr/>
            </p:nvSpPr>
            <p:spPr>
              <a:xfrm>
                <a:off x="476384" y="284070"/>
                <a:ext cx="2202180" cy="769601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400"/>
              </a:p>
            </p:txBody>
          </p:sp>
          <p:sp>
            <p:nvSpPr>
              <p:cNvPr id="10" name="Rectangle: Rounded Corners 9">
                <a:extLst>
                  <a:ext uri="{FF2B5EF4-FFF2-40B4-BE49-F238E27FC236}">
                    <a16:creationId xmlns:a16="http://schemas.microsoft.com/office/drawing/2014/main" id="{BBA5C672-F426-3ABB-7E40-4347240AA608}"/>
                  </a:ext>
                </a:extLst>
              </p:cNvPr>
              <p:cNvSpPr/>
              <p:nvPr/>
            </p:nvSpPr>
            <p:spPr>
              <a:xfrm>
                <a:off x="4297680" y="284070"/>
                <a:ext cx="2202180" cy="769601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400"/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6F3C6804-4CBC-A841-FD23-F4C537F91A59}"/>
                  </a:ext>
                </a:extLst>
              </p:cNvPr>
              <p:cNvSpPr/>
              <p:nvPr/>
            </p:nvSpPr>
            <p:spPr>
              <a:xfrm>
                <a:off x="1874520" y="284070"/>
                <a:ext cx="2985770" cy="76960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400"/>
              </a:p>
            </p:txBody>
          </p:sp>
          <p:sp>
            <p:nvSpPr>
              <p:cNvPr id="12" name="Flowchart: Process 11">
                <a:extLst>
                  <a:ext uri="{FF2B5EF4-FFF2-40B4-BE49-F238E27FC236}">
                    <a16:creationId xmlns:a16="http://schemas.microsoft.com/office/drawing/2014/main" id="{74ECDDD0-9787-7473-D179-551886B511B7}"/>
                  </a:ext>
                </a:extLst>
              </p:cNvPr>
              <p:cNvSpPr/>
              <p:nvPr/>
            </p:nvSpPr>
            <p:spPr>
              <a:xfrm>
                <a:off x="476384" y="419101"/>
                <a:ext cx="6023476" cy="2629841"/>
              </a:xfrm>
              <a:prstGeom prst="flowChartProcess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C9B3EFC7-E3E8-0DD4-3121-E2AFCA383F58}"/>
              </a:ext>
            </a:extLst>
          </p:cNvPr>
          <p:cNvGrpSpPr/>
          <p:nvPr/>
        </p:nvGrpSpPr>
        <p:grpSpPr>
          <a:xfrm>
            <a:off x="476383" y="2099174"/>
            <a:ext cx="5458145" cy="2127362"/>
            <a:chOff x="476384" y="284070"/>
            <a:chExt cx="6023476" cy="2746524"/>
          </a:xfrm>
          <a:effectLst/>
        </p:grpSpPr>
        <p:sp>
          <p:nvSpPr>
            <p:cNvPr id="15" name="Rectangle: Rounded Corners 14">
              <a:extLst>
                <a:ext uri="{FF2B5EF4-FFF2-40B4-BE49-F238E27FC236}">
                  <a16:creationId xmlns:a16="http://schemas.microsoft.com/office/drawing/2014/main" id="{621D72C5-8C29-454D-A361-1F6E375652A5}"/>
                </a:ext>
              </a:extLst>
            </p:cNvPr>
            <p:cNvSpPr/>
            <p:nvPr/>
          </p:nvSpPr>
          <p:spPr>
            <a:xfrm>
              <a:off x="476384" y="2346456"/>
              <a:ext cx="2202180" cy="68413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00"/>
            </a:p>
          </p:txBody>
        </p:sp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49BD3908-F9B1-83F3-7F20-8D408FDFF75A}"/>
                </a:ext>
              </a:extLst>
            </p:cNvPr>
            <p:cNvSpPr/>
            <p:nvPr/>
          </p:nvSpPr>
          <p:spPr>
            <a:xfrm>
              <a:off x="4297680" y="2346456"/>
              <a:ext cx="2202180" cy="68413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00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B8CC5952-5EE1-DBEB-CDB0-52371F583481}"/>
                </a:ext>
              </a:extLst>
            </p:cNvPr>
            <p:cNvSpPr/>
            <p:nvPr/>
          </p:nvSpPr>
          <p:spPr>
            <a:xfrm>
              <a:off x="1874520" y="2346456"/>
              <a:ext cx="2985770" cy="6841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00"/>
            </a:p>
          </p:txBody>
        </p: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7FC16556-E943-1F17-8BDF-E9B9AA110408}"/>
                </a:ext>
              </a:extLst>
            </p:cNvPr>
            <p:cNvGrpSpPr/>
            <p:nvPr/>
          </p:nvGrpSpPr>
          <p:grpSpPr>
            <a:xfrm>
              <a:off x="476384" y="284070"/>
              <a:ext cx="6023476" cy="2457836"/>
              <a:chOff x="476384" y="284070"/>
              <a:chExt cx="6023476" cy="2764872"/>
            </a:xfrm>
          </p:grpSpPr>
          <p:sp>
            <p:nvSpPr>
              <p:cNvPr id="19" name="Rectangle: Rounded Corners 18">
                <a:extLst>
                  <a:ext uri="{FF2B5EF4-FFF2-40B4-BE49-F238E27FC236}">
                    <a16:creationId xmlns:a16="http://schemas.microsoft.com/office/drawing/2014/main" id="{8872FA74-AD14-C5C0-736D-46DC890F2227}"/>
                  </a:ext>
                </a:extLst>
              </p:cNvPr>
              <p:cNvSpPr/>
              <p:nvPr/>
            </p:nvSpPr>
            <p:spPr>
              <a:xfrm>
                <a:off x="476384" y="284070"/>
                <a:ext cx="2202180" cy="769601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400"/>
              </a:p>
            </p:txBody>
          </p:sp>
          <p:sp>
            <p:nvSpPr>
              <p:cNvPr id="20" name="Rectangle: Rounded Corners 19">
                <a:extLst>
                  <a:ext uri="{FF2B5EF4-FFF2-40B4-BE49-F238E27FC236}">
                    <a16:creationId xmlns:a16="http://schemas.microsoft.com/office/drawing/2014/main" id="{2B5155AC-BCAA-BFDC-B00F-2E5994441D43}"/>
                  </a:ext>
                </a:extLst>
              </p:cNvPr>
              <p:cNvSpPr/>
              <p:nvPr/>
            </p:nvSpPr>
            <p:spPr>
              <a:xfrm>
                <a:off x="4297680" y="284070"/>
                <a:ext cx="2202180" cy="769601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400"/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A657E624-5D9F-0609-D69E-EFF8009E26D8}"/>
                  </a:ext>
                </a:extLst>
              </p:cNvPr>
              <p:cNvSpPr/>
              <p:nvPr/>
            </p:nvSpPr>
            <p:spPr>
              <a:xfrm>
                <a:off x="1874520" y="284070"/>
                <a:ext cx="2985770" cy="76960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400"/>
              </a:p>
            </p:txBody>
          </p:sp>
          <p:sp>
            <p:nvSpPr>
              <p:cNvPr id="23" name="Flowchart: Process 22">
                <a:extLst>
                  <a:ext uri="{FF2B5EF4-FFF2-40B4-BE49-F238E27FC236}">
                    <a16:creationId xmlns:a16="http://schemas.microsoft.com/office/drawing/2014/main" id="{D3083E9E-49F9-2685-172F-41C25250DC4F}"/>
                  </a:ext>
                </a:extLst>
              </p:cNvPr>
              <p:cNvSpPr/>
              <p:nvPr/>
            </p:nvSpPr>
            <p:spPr>
              <a:xfrm>
                <a:off x="476384" y="419101"/>
                <a:ext cx="6023476" cy="2629841"/>
              </a:xfrm>
              <a:prstGeom prst="flowChartProcess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50" name="TextBox 49">
            <a:extLst>
              <a:ext uri="{FF2B5EF4-FFF2-40B4-BE49-F238E27FC236}">
                <a16:creationId xmlns:a16="http://schemas.microsoft.com/office/drawing/2014/main" id="{A08CBFB9-3D60-3FA1-C4C7-F538480E261C}"/>
              </a:ext>
            </a:extLst>
          </p:cNvPr>
          <p:cNvSpPr txBox="1"/>
          <p:nvPr/>
        </p:nvSpPr>
        <p:spPr>
          <a:xfrm>
            <a:off x="717784" y="1340082"/>
            <a:ext cx="5223680" cy="3970318"/>
          </a:xfrm>
          <a:prstGeom prst="rect">
            <a:avLst/>
          </a:prstGeom>
          <a:noFill/>
          <a:effectLst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/>
              <a:t>Network Providers are </a:t>
            </a:r>
            <a:r>
              <a:rPr lang="en-US" b="1"/>
              <a:t>required to take the MOC Provider Training upon initial contract </a:t>
            </a:r>
            <a:r>
              <a:rPr lang="en-US"/>
              <a:t>with MGBHP and </a:t>
            </a:r>
            <a:r>
              <a:rPr lang="en-US" b="1"/>
              <a:t>annually thereafter</a:t>
            </a:r>
            <a:r>
              <a:rPr lang="en-US"/>
              <a:t>. To ensure this requirement is met, providers are required to </a:t>
            </a:r>
            <a:r>
              <a:rPr lang="en-US" b="1"/>
              <a:t>complete an attestation </a:t>
            </a:r>
            <a:r>
              <a:rPr lang="en-US"/>
              <a:t>following completion of this training. </a:t>
            </a:r>
          </a:p>
          <a:p>
            <a:endParaRPr lang="en-US"/>
          </a:p>
          <a:p>
            <a:r>
              <a:rPr lang="en-US"/>
              <a:t>This attestation can be completed online by either: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/>
              <a:t>The individual provider </a:t>
            </a:r>
            <a:br>
              <a:rPr lang="en-US" b="1"/>
            </a:br>
            <a:r>
              <a:rPr lang="en-US" u="sng"/>
              <a:t>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/>
              <a:t>An authorized member on behalf of a provider group or organization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1"/>
          </a:p>
          <a:p>
            <a:r>
              <a:rPr lang="en-US" b="1"/>
              <a:t>Fill out the form on the right </a:t>
            </a:r>
            <a:r>
              <a:rPr lang="en-US"/>
              <a:t>or </a:t>
            </a:r>
            <a:r>
              <a:rPr lang="en-US" b="1"/>
              <a:t>submit it in your browser</a:t>
            </a:r>
            <a:r>
              <a:rPr lang="en-US"/>
              <a:t> by following </a:t>
            </a:r>
            <a:r>
              <a:rPr lang="en-US">
                <a:hlinkClick r:id="rId5"/>
              </a:rPr>
              <a:t>this link.</a:t>
            </a:r>
            <a:endParaRPr lang="en-US" b="1">
              <a:ea typeface="Calibri"/>
              <a:cs typeface="Calibri"/>
            </a:endParaRPr>
          </a:p>
        </p:txBody>
      </p:sp>
      <mc:AlternateContent xmlns:mc="http://schemas.openxmlformats.org/markup-compatibility/2006">
        <mc:Choice xmlns:we="http://schemas.microsoft.com/office/webextensions/webextension/2010/11" xmlns:pca="http://schemas.microsoft.com/office/powerpoint/2013/contentapp" Requires="we pca">
          <p:graphicFrame>
            <p:nvGraphicFramePr>
              <p:cNvPr id="24" name="Add-in 23" title="Forms">
                <a:extLst>
                  <a:ext uri="{FF2B5EF4-FFF2-40B4-BE49-F238E27FC236}">
                    <a16:creationId xmlns:a16="http://schemas.microsoft.com/office/drawing/2014/main" id="{844541E0-883F-3042-4FA3-25133CE21ADE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338633858"/>
                  </p:ext>
                </p:extLst>
              </p:nvPr>
            </p:nvGraphicFramePr>
            <p:xfrm>
              <a:off x="6096000" y="0"/>
              <a:ext cx="6096000" cy="6221975"/>
            </p:xfrm>
            <a:graphic>
              <a:graphicData uri="http://schemas.microsoft.com/office/webextensions/webextension/2010/11">
                <we:webextensionref xmlns:we="http://schemas.microsoft.com/office/webextensions/webextension/2010/11" xmlns:r="http://schemas.openxmlformats.org/officeDocument/2006/relationships" r:id="rId6"/>
              </a:graphicData>
            </a:graphic>
          </p:graphicFrame>
        </mc:Choice>
        <mc:Fallback>
          <p:pic>
            <p:nvPicPr>
              <p:cNvPr id="24" name="Add-in 23" title="Forms">
                <a:extLst>
                  <a:ext uri="{FF2B5EF4-FFF2-40B4-BE49-F238E27FC236}">
                    <a16:creationId xmlns:a16="http://schemas.microsoft.com/office/drawing/2014/main" id="{844541E0-883F-3042-4FA3-25133CE21ADE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7">
                <a:clrChange>
                  <a:clrFrom>
                    <a:prstClr val="black"/>
                  </a:clrFrom>
                  <a:clrTo>
                    <a:prstClr val="black">
                      <a:alpha val="0"/>
                    </a:prstClr>
                  </a:clrTo>
                </a:clrChange>
              </a:blip>
              <a:stretch>
                <a:fillRect/>
              </a:stretch>
            </p:blipFill>
            <p:spPr>
              <a:xfrm>
                <a:off x="6096000" y="0"/>
                <a:ext cx="6096000" cy="6221975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9195841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ECC4E7-FF8E-5F9E-9309-F15AD4E476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4D4ED8B-58D4-FA29-F5FD-1439F5EB29B2}"/>
              </a:ext>
            </a:extLst>
          </p:cNvPr>
          <p:cNvSpPr txBox="1"/>
          <p:nvPr/>
        </p:nvSpPr>
        <p:spPr>
          <a:xfrm>
            <a:off x="904875" y="6221975"/>
            <a:ext cx="45910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/>
              <a:t>* Since this is a requirement for all One Care and SCO plans, you may be asked to complete multiple MOC trainings for members enrolled in the different health plans.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77F5F30-9C24-3638-B04F-A14ADC994CD9}"/>
              </a:ext>
            </a:extLst>
          </p:cNvPr>
          <p:cNvSpPr txBox="1"/>
          <p:nvPr/>
        </p:nvSpPr>
        <p:spPr>
          <a:xfrm>
            <a:off x="4017523" y="6318021"/>
            <a:ext cx="71206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/>
              <a:t>Mass General Brigham Health Plan   |   Confidential—do not copy or distribute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F7BB44CF-BEAF-20B0-C09E-08103E586B61}"/>
              </a:ext>
            </a:extLst>
          </p:cNvPr>
          <p:cNvSpPr/>
          <p:nvPr/>
        </p:nvSpPr>
        <p:spPr>
          <a:xfrm>
            <a:off x="-1" y="-12700"/>
            <a:ext cx="12192001" cy="6858000"/>
          </a:xfrm>
          <a:prstGeom prst="rect">
            <a:avLst/>
          </a:prstGeom>
          <a:gradFill>
            <a:gsLst>
              <a:gs pos="42000">
                <a:srgbClr val="004F97"/>
              </a:gs>
              <a:gs pos="0">
                <a:schemeClr val="accent2"/>
              </a:gs>
              <a:gs pos="100000">
                <a:schemeClr val="accent1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4BC7EFE2-4093-50E4-30D7-EE862B3DFEF8}"/>
              </a:ext>
            </a:extLst>
          </p:cNvPr>
          <p:cNvGrpSpPr/>
          <p:nvPr/>
        </p:nvGrpSpPr>
        <p:grpSpPr>
          <a:xfrm>
            <a:off x="476384" y="284069"/>
            <a:ext cx="11144350" cy="5789802"/>
            <a:chOff x="476384" y="284070"/>
            <a:chExt cx="6023476" cy="2746524"/>
          </a:xfrm>
          <a:effectLst>
            <a:outerShdw blurRad="127000" dist="38100" dir="2700000" algn="tl" rotWithShape="0">
              <a:schemeClr val="accent2">
                <a:alpha val="30000"/>
              </a:schemeClr>
            </a:outerShdw>
          </a:effectLst>
        </p:grpSpPr>
        <p:sp>
          <p:nvSpPr>
            <p:cNvPr id="40" name="Rectangle: Rounded Corners 39">
              <a:extLst>
                <a:ext uri="{FF2B5EF4-FFF2-40B4-BE49-F238E27FC236}">
                  <a16:creationId xmlns:a16="http://schemas.microsoft.com/office/drawing/2014/main" id="{EB78DB5D-0050-7B4F-7246-4B1817A7F122}"/>
                </a:ext>
              </a:extLst>
            </p:cNvPr>
            <p:cNvSpPr/>
            <p:nvPr/>
          </p:nvSpPr>
          <p:spPr>
            <a:xfrm>
              <a:off x="476384" y="2346456"/>
              <a:ext cx="2202180" cy="68413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00"/>
            </a:p>
          </p:txBody>
        </p:sp>
        <p:sp>
          <p:nvSpPr>
            <p:cNvPr id="41" name="Rectangle: Rounded Corners 40">
              <a:extLst>
                <a:ext uri="{FF2B5EF4-FFF2-40B4-BE49-F238E27FC236}">
                  <a16:creationId xmlns:a16="http://schemas.microsoft.com/office/drawing/2014/main" id="{D83D099F-A002-93AC-70F4-6AD9EE82C261}"/>
                </a:ext>
              </a:extLst>
            </p:cNvPr>
            <p:cNvSpPr/>
            <p:nvPr/>
          </p:nvSpPr>
          <p:spPr>
            <a:xfrm>
              <a:off x="4297680" y="2346456"/>
              <a:ext cx="2202180" cy="68413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00"/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2012BFE4-3E86-B670-3FD7-98904D0E4727}"/>
                </a:ext>
              </a:extLst>
            </p:cNvPr>
            <p:cNvSpPr/>
            <p:nvPr/>
          </p:nvSpPr>
          <p:spPr>
            <a:xfrm>
              <a:off x="1874520" y="2346456"/>
              <a:ext cx="2985770" cy="6841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00"/>
            </a:p>
          </p:txBody>
        </p:sp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19EF668D-F598-6CDF-B243-AF86D386DEDC}"/>
                </a:ext>
              </a:extLst>
            </p:cNvPr>
            <p:cNvGrpSpPr/>
            <p:nvPr/>
          </p:nvGrpSpPr>
          <p:grpSpPr>
            <a:xfrm>
              <a:off x="476384" y="284070"/>
              <a:ext cx="6023476" cy="2457836"/>
              <a:chOff x="476384" y="284070"/>
              <a:chExt cx="6023476" cy="2764872"/>
            </a:xfrm>
          </p:grpSpPr>
          <p:sp>
            <p:nvSpPr>
              <p:cNvPr id="44" name="Rectangle: Rounded Corners 43">
                <a:extLst>
                  <a:ext uri="{FF2B5EF4-FFF2-40B4-BE49-F238E27FC236}">
                    <a16:creationId xmlns:a16="http://schemas.microsoft.com/office/drawing/2014/main" id="{C1B124EB-A511-88AC-3631-BB1D3D20A000}"/>
                  </a:ext>
                </a:extLst>
              </p:cNvPr>
              <p:cNvSpPr/>
              <p:nvPr/>
            </p:nvSpPr>
            <p:spPr>
              <a:xfrm>
                <a:off x="476384" y="284070"/>
                <a:ext cx="2202180" cy="769601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400"/>
              </a:p>
            </p:txBody>
          </p:sp>
          <p:sp>
            <p:nvSpPr>
              <p:cNvPr id="45" name="Rectangle: Rounded Corners 44">
                <a:extLst>
                  <a:ext uri="{FF2B5EF4-FFF2-40B4-BE49-F238E27FC236}">
                    <a16:creationId xmlns:a16="http://schemas.microsoft.com/office/drawing/2014/main" id="{26B9EC22-09D9-D735-A409-C8FD3F6F0F7E}"/>
                  </a:ext>
                </a:extLst>
              </p:cNvPr>
              <p:cNvSpPr/>
              <p:nvPr/>
            </p:nvSpPr>
            <p:spPr>
              <a:xfrm>
                <a:off x="4297680" y="284070"/>
                <a:ext cx="2202180" cy="769601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400"/>
              </a:p>
            </p:txBody>
          </p:sp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B90DBA07-3E8E-5FB7-5C09-FEAEE97E90AA}"/>
                  </a:ext>
                </a:extLst>
              </p:cNvPr>
              <p:cNvSpPr/>
              <p:nvPr/>
            </p:nvSpPr>
            <p:spPr>
              <a:xfrm>
                <a:off x="1874520" y="284070"/>
                <a:ext cx="2985770" cy="76960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400"/>
              </a:p>
            </p:txBody>
          </p:sp>
          <p:sp>
            <p:nvSpPr>
              <p:cNvPr id="47" name="Flowchart: Process 46">
                <a:extLst>
                  <a:ext uri="{FF2B5EF4-FFF2-40B4-BE49-F238E27FC236}">
                    <a16:creationId xmlns:a16="http://schemas.microsoft.com/office/drawing/2014/main" id="{F5DBCCBE-F12A-508C-CD93-23B0259A09D5}"/>
                  </a:ext>
                </a:extLst>
              </p:cNvPr>
              <p:cNvSpPr/>
              <p:nvPr/>
            </p:nvSpPr>
            <p:spPr>
              <a:xfrm>
                <a:off x="476384" y="419101"/>
                <a:ext cx="6023476" cy="2629841"/>
              </a:xfrm>
              <a:prstGeom prst="flowChartProcess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1DC840C4-2DAA-321C-DFD0-FA497FBABED9}"/>
              </a:ext>
            </a:extLst>
          </p:cNvPr>
          <p:cNvGrpSpPr/>
          <p:nvPr/>
        </p:nvGrpSpPr>
        <p:grpSpPr>
          <a:xfrm>
            <a:off x="476384" y="4192730"/>
            <a:ext cx="11144350" cy="2332130"/>
            <a:chOff x="476384" y="284070"/>
            <a:chExt cx="6023476" cy="2746524"/>
          </a:xfrm>
          <a:effectLst/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74C47B64-7583-B6A7-F2AD-C7CF24F975F8}"/>
                </a:ext>
              </a:extLst>
            </p:cNvPr>
            <p:cNvSpPr/>
            <p:nvPr/>
          </p:nvSpPr>
          <p:spPr>
            <a:xfrm>
              <a:off x="476384" y="2346456"/>
              <a:ext cx="2202180" cy="68413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00"/>
            </a:p>
          </p:txBody>
        </p:sp>
        <p:sp>
          <p:nvSpPr>
            <p:cNvPr id="30" name="Rectangle: Rounded Corners 29">
              <a:extLst>
                <a:ext uri="{FF2B5EF4-FFF2-40B4-BE49-F238E27FC236}">
                  <a16:creationId xmlns:a16="http://schemas.microsoft.com/office/drawing/2014/main" id="{34194FDA-5BEA-BBE1-8A20-A12C23E6968A}"/>
                </a:ext>
              </a:extLst>
            </p:cNvPr>
            <p:cNvSpPr/>
            <p:nvPr/>
          </p:nvSpPr>
          <p:spPr>
            <a:xfrm>
              <a:off x="4297680" y="2346456"/>
              <a:ext cx="2202180" cy="68413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00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BB9A5849-DA79-F1A7-208F-39FFD134CAB6}"/>
                </a:ext>
              </a:extLst>
            </p:cNvPr>
            <p:cNvSpPr/>
            <p:nvPr/>
          </p:nvSpPr>
          <p:spPr>
            <a:xfrm>
              <a:off x="1874520" y="2346456"/>
              <a:ext cx="2985770" cy="6841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00"/>
            </a:p>
          </p:txBody>
        </p: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637181FD-4AFB-4835-D115-2A87A0F7EDBD}"/>
                </a:ext>
              </a:extLst>
            </p:cNvPr>
            <p:cNvGrpSpPr/>
            <p:nvPr/>
          </p:nvGrpSpPr>
          <p:grpSpPr>
            <a:xfrm>
              <a:off x="476384" y="284070"/>
              <a:ext cx="6023476" cy="2457836"/>
              <a:chOff x="476384" y="284070"/>
              <a:chExt cx="6023476" cy="2764872"/>
            </a:xfrm>
          </p:grpSpPr>
          <p:sp>
            <p:nvSpPr>
              <p:cNvPr id="33" name="Rectangle: Rounded Corners 32">
                <a:extLst>
                  <a:ext uri="{FF2B5EF4-FFF2-40B4-BE49-F238E27FC236}">
                    <a16:creationId xmlns:a16="http://schemas.microsoft.com/office/drawing/2014/main" id="{06B24023-5FBC-5DA1-03E5-7E39ECDC30FA}"/>
                  </a:ext>
                </a:extLst>
              </p:cNvPr>
              <p:cNvSpPr/>
              <p:nvPr/>
            </p:nvSpPr>
            <p:spPr>
              <a:xfrm>
                <a:off x="476384" y="284070"/>
                <a:ext cx="2202180" cy="769601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400"/>
              </a:p>
            </p:txBody>
          </p:sp>
          <p:sp>
            <p:nvSpPr>
              <p:cNvPr id="69" name="Rectangle: Rounded Corners 68">
                <a:extLst>
                  <a:ext uri="{FF2B5EF4-FFF2-40B4-BE49-F238E27FC236}">
                    <a16:creationId xmlns:a16="http://schemas.microsoft.com/office/drawing/2014/main" id="{6A9524A0-922A-0BAF-650F-2549D607FF82}"/>
                  </a:ext>
                </a:extLst>
              </p:cNvPr>
              <p:cNvSpPr/>
              <p:nvPr/>
            </p:nvSpPr>
            <p:spPr>
              <a:xfrm>
                <a:off x="4297680" y="284070"/>
                <a:ext cx="2202180" cy="769601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400"/>
              </a:p>
            </p:txBody>
          </p:sp>
          <p:sp>
            <p:nvSpPr>
              <p:cNvPr id="70" name="Rectangle 69">
                <a:extLst>
                  <a:ext uri="{FF2B5EF4-FFF2-40B4-BE49-F238E27FC236}">
                    <a16:creationId xmlns:a16="http://schemas.microsoft.com/office/drawing/2014/main" id="{11376F5B-67B2-D56A-ED42-F3CFD3054BF9}"/>
                  </a:ext>
                </a:extLst>
              </p:cNvPr>
              <p:cNvSpPr/>
              <p:nvPr/>
            </p:nvSpPr>
            <p:spPr>
              <a:xfrm>
                <a:off x="1874520" y="284070"/>
                <a:ext cx="2985770" cy="76960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400"/>
              </a:p>
            </p:txBody>
          </p:sp>
          <p:sp>
            <p:nvSpPr>
              <p:cNvPr id="71" name="Flowchart: Process 70">
                <a:extLst>
                  <a:ext uri="{FF2B5EF4-FFF2-40B4-BE49-F238E27FC236}">
                    <a16:creationId xmlns:a16="http://schemas.microsoft.com/office/drawing/2014/main" id="{6259DCE1-AFB2-A88E-1357-50C51F55BCDD}"/>
                  </a:ext>
                </a:extLst>
              </p:cNvPr>
              <p:cNvSpPr/>
              <p:nvPr/>
            </p:nvSpPr>
            <p:spPr>
              <a:xfrm>
                <a:off x="476384" y="419101"/>
                <a:ext cx="6023476" cy="2629841"/>
              </a:xfrm>
              <a:prstGeom prst="flowChartProcess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E924BE87-78BB-1C0D-05D8-7159936BDECD}"/>
              </a:ext>
            </a:extLst>
          </p:cNvPr>
          <p:cNvGrpSpPr/>
          <p:nvPr/>
        </p:nvGrpSpPr>
        <p:grpSpPr>
          <a:xfrm>
            <a:off x="476384" y="284070"/>
            <a:ext cx="11144350" cy="2332130"/>
            <a:chOff x="476384" y="284070"/>
            <a:chExt cx="6023476" cy="2746524"/>
          </a:xfrm>
          <a:effectLst/>
        </p:grpSpPr>
        <p:sp>
          <p:nvSpPr>
            <p:cNvPr id="18" name="Rectangle: Rounded Corners 17">
              <a:extLst>
                <a:ext uri="{FF2B5EF4-FFF2-40B4-BE49-F238E27FC236}">
                  <a16:creationId xmlns:a16="http://schemas.microsoft.com/office/drawing/2014/main" id="{7592435A-EF92-A4BA-BCCB-245BE98390EC}"/>
                </a:ext>
              </a:extLst>
            </p:cNvPr>
            <p:cNvSpPr/>
            <p:nvPr/>
          </p:nvSpPr>
          <p:spPr>
            <a:xfrm>
              <a:off x="476384" y="2346456"/>
              <a:ext cx="2202180" cy="68413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00"/>
            </a:p>
          </p:txBody>
        </p:sp>
        <p:sp>
          <p:nvSpPr>
            <p:cNvPr id="20" name="Rectangle: Rounded Corners 19">
              <a:extLst>
                <a:ext uri="{FF2B5EF4-FFF2-40B4-BE49-F238E27FC236}">
                  <a16:creationId xmlns:a16="http://schemas.microsoft.com/office/drawing/2014/main" id="{0F6F5D99-F44C-9A16-008D-271221A77488}"/>
                </a:ext>
              </a:extLst>
            </p:cNvPr>
            <p:cNvSpPr/>
            <p:nvPr/>
          </p:nvSpPr>
          <p:spPr>
            <a:xfrm>
              <a:off x="4297680" y="2346456"/>
              <a:ext cx="2202180" cy="68413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00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192E1876-6486-2E40-DA99-5BC34D58966C}"/>
                </a:ext>
              </a:extLst>
            </p:cNvPr>
            <p:cNvSpPr/>
            <p:nvPr/>
          </p:nvSpPr>
          <p:spPr>
            <a:xfrm>
              <a:off x="1874520" y="2346456"/>
              <a:ext cx="2985770" cy="6841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00"/>
            </a:p>
          </p:txBody>
        </p: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56CD0BCB-CD2C-F815-6730-81B987C3DACB}"/>
                </a:ext>
              </a:extLst>
            </p:cNvPr>
            <p:cNvGrpSpPr/>
            <p:nvPr/>
          </p:nvGrpSpPr>
          <p:grpSpPr>
            <a:xfrm>
              <a:off x="476384" y="284070"/>
              <a:ext cx="6023476" cy="2457836"/>
              <a:chOff x="476384" y="284070"/>
              <a:chExt cx="6023476" cy="2764872"/>
            </a:xfrm>
          </p:grpSpPr>
          <p:sp>
            <p:nvSpPr>
              <p:cNvPr id="24" name="Rectangle: Rounded Corners 23">
                <a:extLst>
                  <a:ext uri="{FF2B5EF4-FFF2-40B4-BE49-F238E27FC236}">
                    <a16:creationId xmlns:a16="http://schemas.microsoft.com/office/drawing/2014/main" id="{B3727518-F74C-8A72-3F1E-46BC042D47AE}"/>
                  </a:ext>
                </a:extLst>
              </p:cNvPr>
              <p:cNvSpPr/>
              <p:nvPr/>
            </p:nvSpPr>
            <p:spPr>
              <a:xfrm>
                <a:off x="476384" y="284070"/>
                <a:ext cx="2202180" cy="769601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400"/>
              </a:p>
            </p:txBody>
          </p:sp>
          <p:sp>
            <p:nvSpPr>
              <p:cNvPr id="25" name="Rectangle: Rounded Corners 24">
                <a:extLst>
                  <a:ext uri="{FF2B5EF4-FFF2-40B4-BE49-F238E27FC236}">
                    <a16:creationId xmlns:a16="http://schemas.microsoft.com/office/drawing/2014/main" id="{573CDC0A-A6EC-600E-3F57-B39FA05CFCE9}"/>
                  </a:ext>
                </a:extLst>
              </p:cNvPr>
              <p:cNvSpPr/>
              <p:nvPr/>
            </p:nvSpPr>
            <p:spPr>
              <a:xfrm>
                <a:off x="4297680" y="284070"/>
                <a:ext cx="2202180" cy="769601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400"/>
              </a:p>
            </p:txBody>
          </p:sp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272B0276-9573-90AD-354A-C038BCC2376F}"/>
                  </a:ext>
                </a:extLst>
              </p:cNvPr>
              <p:cNvSpPr/>
              <p:nvPr/>
            </p:nvSpPr>
            <p:spPr>
              <a:xfrm>
                <a:off x="1874520" y="284070"/>
                <a:ext cx="2985770" cy="76960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400"/>
              </a:p>
            </p:txBody>
          </p:sp>
          <p:sp>
            <p:nvSpPr>
              <p:cNvPr id="27" name="Flowchart: Process 26">
                <a:extLst>
                  <a:ext uri="{FF2B5EF4-FFF2-40B4-BE49-F238E27FC236}">
                    <a16:creationId xmlns:a16="http://schemas.microsoft.com/office/drawing/2014/main" id="{A3E22ACC-7141-A049-055F-8A00F93ED42B}"/>
                  </a:ext>
                </a:extLst>
              </p:cNvPr>
              <p:cNvSpPr/>
              <p:nvPr/>
            </p:nvSpPr>
            <p:spPr>
              <a:xfrm>
                <a:off x="476384" y="419101"/>
                <a:ext cx="6023476" cy="2629841"/>
              </a:xfrm>
              <a:prstGeom prst="flowChartProcess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48" name="Title 1">
            <a:extLst>
              <a:ext uri="{FF2B5EF4-FFF2-40B4-BE49-F238E27FC236}">
                <a16:creationId xmlns:a16="http://schemas.microsoft.com/office/drawing/2014/main" id="{7586D316-C04C-FCD8-F617-3CD3BAFC0D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7784" y="523875"/>
            <a:ext cx="10902950" cy="956516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US" sz="1600" b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Model of Care Training</a:t>
            </a:r>
            <a:br>
              <a:rPr lang="en-US" sz="1600" b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n-US"/>
              <a:t>Thank you!</a:t>
            </a:r>
            <a:br>
              <a:rPr lang="en-US"/>
            </a:br>
            <a:br>
              <a:rPr lang="en-US" sz="1600" i="1"/>
            </a:br>
            <a:endParaRPr lang="en-US"/>
          </a:p>
        </p:txBody>
      </p: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A71FC2D0-675F-72A0-51F3-85C189BE3BB9}"/>
              </a:ext>
            </a:extLst>
          </p:cNvPr>
          <p:cNvCxnSpPr>
            <a:cxnSpLocks/>
          </p:cNvCxnSpPr>
          <p:nvPr/>
        </p:nvCxnSpPr>
        <p:spPr>
          <a:xfrm>
            <a:off x="717784" y="1292254"/>
            <a:ext cx="10572516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492F37B3-2066-5028-A043-31897DE7F7E3}"/>
              </a:ext>
            </a:extLst>
          </p:cNvPr>
          <p:cNvSpPr txBox="1"/>
          <p:nvPr/>
        </p:nvSpPr>
        <p:spPr>
          <a:xfrm>
            <a:off x="837293" y="7102150"/>
            <a:ext cx="579462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i="1" kern="0"/>
              <a:t>*</a:t>
            </a:r>
            <a:r>
              <a:rPr lang="en-US" sz="900" i="1"/>
              <a:t>Enrollees who turn 65 may remain in One Care if they continue to meet eligibility requirements.</a:t>
            </a:r>
            <a:endParaRPr lang="en-US" sz="900" i="1" kern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EF4646B-9290-AE91-C7CB-C8E4F9B46660}"/>
              </a:ext>
            </a:extLst>
          </p:cNvPr>
          <p:cNvSpPr txBox="1"/>
          <p:nvPr/>
        </p:nvSpPr>
        <p:spPr>
          <a:xfrm>
            <a:off x="788988" y="5935213"/>
            <a:ext cx="104981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kern="0" baseline="30000"/>
              <a:t>*</a:t>
            </a:r>
            <a:r>
              <a:rPr lang="en-US" sz="1200">
                <a:solidFill>
                  <a:schemeClr val="dk1"/>
                </a:solidFill>
              </a:rPr>
              <a:t>If a service requires Prior Authorization, providers can click on </a:t>
            </a:r>
            <a:r>
              <a:rPr lang="en-US" sz="1200" b="1">
                <a:solidFill>
                  <a:schemeClr val="dk1"/>
                </a:solidFill>
              </a:rPr>
              <a:t>Submit an auth </a:t>
            </a:r>
            <a:r>
              <a:rPr lang="en-US" sz="1200">
                <a:solidFill>
                  <a:schemeClr val="dk1"/>
                </a:solidFill>
              </a:rPr>
              <a:t>on the Provider Portal homepage to initiate a Prior Authorization request.  Prior Authorization requests can also be submitted via fax at 617-586-1645.</a:t>
            </a:r>
            <a:endParaRPr lang="en-US" sz="1200"/>
          </a:p>
          <a:p>
            <a:endParaRPr lang="en-US" sz="1200" i="1" kern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104A2F8-72D1-D954-4187-AE3D2647C081}"/>
              </a:ext>
            </a:extLst>
          </p:cNvPr>
          <p:cNvSpPr txBox="1"/>
          <p:nvPr/>
        </p:nvSpPr>
        <p:spPr>
          <a:xfrm>
            <a:off x="717784" y="1366523"/>
            <a:ext cx="10572516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50" i="1">
                <a:solidFill>
                  <a:schemeClr val="accent2"/>
                </a:solidFill>
              </a:rPr>
              <a:t>Thank you for completing the Mass General Brigham Health Plan’s SCO &amp; One Care MOC training.  If you have any questions on this training or how to support our SCO &amp; One Care members, review the below table to learn more.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5781D2A9-F933-8BE7-58E4-51416ED9D8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6534328"/>
              </p:ext>
            </p:extLst>
          </p:nvPr>
        </p:nvGraphicFramePr>
        <p:xfrm>
          <a:off x="778116" y="2134511"/>
          <a:ext cx="10280416" cy="3503544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5887431">
                  <a:extLst>
                    <a:ext uri="{9D8B030D-6E8A-4147-A177-3AD203B41FA5}">
                      <a16:colId xmlns:a16="http://schemas.microsoft.com/office/drawing/2014/main" val="4253086739"/>
                    </a:ext>
                  </a:extLst>
                </a:gridCol>
                <a:gridCol w="4392985">
                  <a:extLst>
                    <a:ext uri="{9D8B030D-6E8A-4147-A177-3AD203B41FA5}">
                      <a16:colId xmlns:a16="http://schemas.microsoft.com/office/drawing/2014/main" val="395572756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1400">
                          <a:solidFill>
                            <a:schemeClr val="bg1"/>
                          </a:solidFill>
                        </a:rPr>
                        <a:t>Questions on…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>
                          <a:solidFill>
                            <a:schemeClr val="bg1"/>
                          </a:solidFill>
                        </a:rPr>
                        <a:t>Contact…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9279547"/>
                  </a:ext>
                </a:extLst>
              </a:tr>
              <a:tr h="415302">
                <a:tc>
                  <a:txBody>
                    <a:bodyPr/>
                    <a:lstStyle/>
                    <a:p>
                      <a:r>
                        <a:rPr lang="en-US" sz="1400" b="1">
                          <a:latin typeface="+mn-lt"/>
                        </a:rPr>
                        <a:t>Provider Portal: Prior Auth, Claims Status, Eligibility, EOP</a:t>
                      </a:r>
                    </a:p>
                  </a:txBody>
                  <a:tcPr anchor="ctr">
                    <a:solidFill>
                      <a:srgbClr val="CBDE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>
                          <a:effectLst/>
                          <a:latin typeface="+mn-lt"/>
                          <a:hlinkClick r:id="rId3"/>
                        </a:rPr>
                        <a:t>Mass General Brigham Health Plan Provider Portal</a:t>
                      </a:r>
                      <a:r>
                        <a:rPr lang="en-US" sz="1400" baseline="30000">
                          <a:effectLst/>
                          <a:latin typeface="+mn-lt"/>
                        </a:rPr>
                        <a:t>*</a:t>
                      </a:r>
                      <a:r>
                        <a:rPr lang="en-US" sz="1400">
                          <a:effectLst/>
                          <a:latin typeface="+mn-lt"/>
                        </a:rPr>
                        <a:t> </a:t>
                      </a:r>
                      <a:endParaRPr lang="en-US" sz="1400">
                        <a:latin typeface="+mn-lt"/>
                      </a:endParaRPr>
                    </a:p>
                  </a:txBody>
                  <a:tcPr anchor="ctr">
                    <a:solidFill>
                      <a:srgbClr val="CBDE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6394745"/>
                  </a:ext>
                </a:extLst>
              </a:tr>
              <a:tr h="717339">
                <a:tc>
                  <a:txBody>
                    <a:bodyPr/>
                    <a:lstStyle/>
                    <a:p>
                      <a:pPr marL="0" marR="0" lvl="0" indent="0" algn="l" defTabSz="9143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latin typeface="+mn-lt"/>
                        </a:rPr>
                        <a:t>Claims Issues, Benefits </a:t>
                      </a:r>
                    </a:p>
                  </a:txBody>
                  <a:tcPr anchor="ctr">
                    <a:solidFill>
                      <a:srgbClr val="E7EF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400" b="0" u="sng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hlinkClick r:id="rId4"/>
                        </a:rPr>
                        <a:t>HealthPlanproviderservice@mgb.org</a:t>
                      </a:r>
                      <a:r>
                        <a:rPr lang="en-US" sz="1400" b="0" u="sng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u="none" strike="noStrike" noProof="0">
                          <a:latin typeface="+mn-lt"/>
                        </a:rPr>
                        <a:t>Provider Service 855-444-4647</a:t>
                      </a:r>
                    </a:p>
                  </a:txBody>
                  <a:tcPr anchor="ctr">
                    <a:solidFill>
                      <a:srgbClr val="E7EF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368957"/>
                  </a:ext>
                </a:extLst>
              </a:tr>
              <a:tr h="4153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>
                          <a:solidFill>
                            <a:schemeClr val="tx1"/>
                          </a:solidFill>
                          <a:latin typeface="+mn-lt"/>
                        </a:rPr>
                        <a:t>Portal IT Support</a:t>
                      </a:r>
                    </a:p>
                  </a:txBody>
                  <a:tcPr anchor="ctr">
                    <a:solidFill>
                      <a:srgbClr val="CBDE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u="sng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hlinkClick r:id="rId5"/>
                        </a:rPr>
                        <a:t>HealthPlanprweb@mgb.org</a:t>
                      </a:r>
                      <a:endParaRPr lang="en-US" sz="1400">
                        <a:latin typeface="+mn-lt"/>
                      </a:endParaRPr>
                    </a:p>
                  </a:txBody>
                  <a:tcPr anchor="ctr">
                    <a:solidFill>
                      <a:srgbClr val="CBDE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2417379"/>
                  </a:ext>
                </a:extLst>
              </a:tr>
              <a:tr h="4153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>
                          <a:solidFill>
                            <a:schemeClr val="tx1"/>
                          </a:solidFill>
                          <a:latin typeface="+mn-lt"/>
                        </a:rPr>
                        <a:t>Provider Enrollment and Credentialling, Directory issues </a:t>
                      </a:r>
                      <a:endParaRPr lang="en-US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rgbClr val="E7EF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u="sng" kern="120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HealthPlanpec@mgb.org</a:t>
                      </a:r>
                      <a:endParaRPr lang="en-US" sz="1400">
                        <a:latin typeface="+mn-lt"/>
                      </a:endParaRPr>
                    </a:p>
                  </a:txBody>
                  <a:tcPr anchor="ctr">
                    <a:solidFill>
                      <a:srgbClr val="E7EF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1087613"/>
                  </a:ext>
                </a:extLst>
              </a:tr>
              <a:tr h="717339">
                <a:tc>
                  <a:txBody>
                    <a:bodyPr/>
                    <a:lstStyle/>
                    <a:p>
                      <a:pPr marL="0" marR="0" lvl="0" indent="0" algn="l" defTabSz="9143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latin typeface="+mn-lt"/>
                        </a:rPr>
                        <a:t>Medical Policies, Payment Policies, Provider Manual, Provider Directory, Drug Lookup, Forms</a:t>
                      </a:r>
                      <a:endParaRPr lang="en-US" sz="1400" b="1">
                        <a:latin typeface="+mn-lt"/>
                      </a:endParaRPr>
                    </a:p>
                  </a:txBody>
                  <a:tcPr anchor="ctr">
                    <a:solidFill>
                      <a:srgbClr val="CBDE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>
                          <a:latin typeface="+mn-lt"/>
                          <a:hlinkClick r:id="rId6"/>
                        </a:rPr>
                        <a:t>Providers | Mass General Brigham Health Plan</a:t>
                      </a:r>
                      <a:endParaRPr lang="en-US" sz="1400">
                        <a:latin typeface="+mn-lt"/>
                      </a:endParaRPr>
                    </a:p>
                  </a:txBody>
                  <a:tcPr anchor="ctr">
                    <a:solidFill>
                      <a:srgbClr val="CBDE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660568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>
                          <a:solidFill>
                            <a:schemeClr val="tx1"/>
                          </a:solidFill>
                          <a:latin typeface="+mn-lt"/>
                        </a:rPr>
                        <a:t>The Model of Care </a:t>
                      </a:r>
                      <a:endParaRPr lang="en-US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rgbClr val="E7EF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u="sng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Dual Eligible Special Needs Plans (D-SNPs) | Mass General Brigham Health Plan</a:t>
                      </a:r>
                      <a:endParaRPr lang="en-US" sz="1400" b="0" u="sng" kern="120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E7EF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21922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61186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B96A053-9D83-5630-508B-F3519D8AC53C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42000">
                <a:srgbClr val="004F97"/>
              </a:gs>
              <a:gs pos="0">
                <a:schemeClr val="accent2"/>
              </a:gs>
              <a:gs pos="100000">
                <a:schemeClr val="accent1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pic>
        <p:nvPicPr>
          <p:cNvPr id="3" name="Picture 2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010E50F0-F7F6-124C-0165-CDF70812D1F9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24200" y="3014997"/>
            <a:ext cx="5943600" cy="828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4957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8DE8DA48-56E7-C275-1F94-09F99109086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42000">
                <a:srgbClr val="004F97"/>
              </a:gs>
              <a:gs pos="0">
                <a:schemeClr val="accent2"/>
              </a:gs>
              <a:gs pos="100000">
                <a:schemeClr val="accent1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93A05A7-4AED-39F8-1077-22F5E7AC69BB}"/>
              </a:ext>
            </a:extLst>
          </p:cNvPr>
          <p:cNvSpPr/>
          <p:nvPr/>
        </p:nvSpPr>
        <p:spPr>
          <a:xfrm>
            <a:off x="0" y="6225540"/>
            <a:ext cx="12192000" cy="6324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A220314-8799-B358-BA5F-C016C450F614}"/>
              </a:ext>
            </a:extLst>
          </p:cNvPr>
          <p:cNvSpPr/>
          <p:nvPr/>
        </p:nvSpPr>
        <p:spPr>
          <a:xfrm>
            <a:off x="7985760" y="6225540"/>
            <a:ext cx="2103120" cy="6324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>
                <a:latin typeface="Roboto" panose="02000000000000000000" pitchFamily="2" charset="0"/>
                <a:ea typeface="Roboto" panose="02000000000000000000" pitchFamily="2" charset="0"/>
              </a:rPr>
              <a:t>Complete: 8%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360CDB5-6CEE-A345-BA39-2E830D9D8D2A}"/>
              </a:ext>
            </a:extLst>
          </p:cNvPr>
          <p:cNvSpPr/>
          <p:nvPr/>
        </p:nvSpPr>
        <p:spPr>
          <a:xfrm>
            <a:off x="5882640" y="6225540"/>
            <a:ext cx="2103120" cy="6324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>
                <a:latin typeface="Roboto" panose="02000000000000000000" pitchFamily="2" charset="0"/>
                <a:ea typeface="Roboto" panose="02000000000000000000" pitchFamily="2" charset="0"/>
              </a:rPr>
              <a:t>Section: 1/5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0336692-FF8E-9CA1-1847-B0428A1AEFA9}"/>
              </a:ext>
            </a:extLst>
          </p:cNvPr>
          <p:cNvSpPr/>
          <p:nvPr/>
        </p:nvSpPr>
        <p:spPr>
          <a:xfrm>
            <a:off x="10088880" y="6225540"/>
            <a:ext cx="2103120" cy="63246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b="1">
                <a:latin typeface="Roboto" panose="02000000000000000000" pitchFamily="2" charset="0"/>
                <a:ea typeface="Roboto" panose="02000000000000000000" pitchFamily="2" charset="0"/>
              </a:rPr>
              <a:t>Next </a:t>
            </a:r>
            <a:r>
              <a:rPr lang="en-US" sz="1600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→</a:t>
            </a:r>
            <a:endParaRPr lang="en-US" sz="1600" b="1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id="{33CD33AA-A616-E871-7EEC-F7E0C003C30C}"/>
              </a:ext>
            </a:extLst>
          </p:cNvPr>
          <p:cNvGrpSpPr/>
          <p:nvPr/>
        </p:nvGrpSpPr>
        <p:grpSpPr>
          <a:xfrm>
            <a:off x="476384" y="284070"/>
            <a:ext cx="6023476" cy="5493220"/>
            <a:chOff x="476384" y="284070"/>
            <a:chExt cx="6023476" cy="5493220"/>
          </a:xfrm>
          <a:effectLst>
            <a:outerShdw blurRad="127000" dist="38100" dir="2700000" algn="tl" rotWithShape="0">
              <a:schemeClr val="accent2">
                <a:alpha val="30000"/>
              </a:schemeClr>
            </a:outerShdw>
          </a:effectLst>
        </p:grpSpPr>
        <p:sp>
          <p:nvSpPr>
            <p:cNvPr id="56" name="Rectangle: Rounded Corners 55">
              <a:extLst>
                <a:ext uri="{FF2B5EF4-FFF2-40B4-BE49-F238E27FC236}">
                  <a16:creationId xmlns:a16="http://schemas.microsoft.com/office/drawing/2014/main" id="{F647AE08-CB02-9DA5-446B-E04A079EAEDA}"/>
                </a:ext>
              </a:extLst>
            </p:cNvPr>
            <p:cNvSpPr/>
            <p:nvPr/>
          </p:nvSpPr>
          <p:spPr>
            <a:xfrm>
              <a:off x="476384" y="5093152"/>
              <a:ext cx="2202180" cy="68413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00"/>
            </a:p>
          </p:txBody>
        </p:sp>
        <p:sp>
          <p:nvSpPr>
            <p:cNvPr id="57" name="Rectangle: Rounded Corners 56">
              <a:extLst>
                <a:ext uri="{FF2B5EF4-FFF2-40B4-BE49-F238E27FC236}">
                  <a16:creationId xmlns:a16="http://schemas.microsoft.com/office/drawing/2014/main" id="{DC0AFC1F-85F1-C178-FC7A-1A8C382E8A56}"/>
                </a:ext>
              </a:extLst>
            </p:cNvPr>
            <p:cNvSpPr/>
            <p:nvPr/>
          </p:nvSpPr>
          <p:spPr>
            <a:xfrm>
              <a:off x="4297680" y="5093152"/>
              <a:ext cx="2202180" cy="68413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00"/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EFEFAEC5-422A-879C-C09C-64EB402BC144}"/>
                </a:ext>
              </a:extLst>
            </p:cNvPr>
            <p:cNvSpPr/>
            <p:nvPr/>
          </p:nvSpPr>
          <p:spPr>
            <a:xfrm>
              <a:off x="1874520" y="5093152"/>
              <a:ext cx="2985770" cy="6841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00"/>
            </a:p>
          </p:txBody>
        </p:sp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6E87DD36-EE1B-BF0A-76BB-2D4A7978EBB1}"/>
                </a:ext>
              </a:extLst>
            </p:cNvPr>
            <p:cNvGrpSpPr/>
            <p:nvPr/>
          </p:nvGrpSpPr>
          <p:grpSpPr>
            <a:xfrm>
              <a:off x="476384" y="284070"/>
              <a:ext cx="6023476" cy="5281676"/>
              <a:chOff x="476384" y="284070"/>
              <a:chExt cx="6023476" cy="5941470"/>
            </a:xfrm>
          </p:grpSpPr>
          <p:sp>
            <p:nvSpPr>
              <p:cNvPr id="51" name="Rectangle: Rounded Corners 50">
                <a:extLst>
                  <a:ext uri="{FF2B5EF4-FFF2-40B4-BE49-F238E27FC236}">
                    <a16:creationId xmlns:a16="http://schemas.microsoft.com/office/drawing/2014/main" id="{B554F71A-000F-1203-60BA-293DB0659D77}"/>
                  </a:ext>
                </a:extLst>
              </p:cNvPr>
              <p:cNvSpPr/>
              <p:nvPr/>
            </p:nvSpPr>
            <p:spPr>
              <a:xfrm>
                <a:off x="476384" y="284070"/>
                <a:ext cx="2202180" cy="769601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400"/>
              </a:p>
            </p:txBody>
          </p:sp>
          <p:sp>
            <p:nvSpPr>
              <p:cNvPr id="52" name="Rectangle: Rounded Corners 51">
                <a:extLst>
                  <a:ext uri="{FF2B5EF4-FFF2-40B4-BE49-F238E27FC236}">
                    <a16:creationId xmlns:a16="http://schemas.microsoft.com/office/drawing/2014/main" id="{84914F96-DE30-FA3E-37FB-715DA15E2DFB}"/>
                  </a:ext>
                </a:extLst>
              </p:cNvPr>
              <p:cNvSpPr/>
              <p:nvPr/>
            </p:nvSpPr>
            <p:spPr>
              <a:xfrm>
                <a:off x="4297680" y="284070"/>
                <a:ext cx="2202180" cy="769601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400"/>
              </a:p>
            </p:txBody>
          </p:sp>
          <p:sp>
            <p:nvSpPr>
              <p:cNvPr id="53" name="Rectangle 52">
                <a:extLst>
                  <a:ext uri="{FF2B5EF4-FFF2-40B4-BE49-F238E27FC236}">
                    <a16:creationId xmlns:a16="http://schemas.microsoft.com/office/drawing/2014/main" id="{A7022A15-9A07-83DA-FA06-883E7983196D}"/>
                  </a:ext>
                </a:extLst>
              </p:cNvPr>
              <p:cNvSpPr/>
              <p:nvPr/>
            </p:nvSpPr>
            <p:spPr>
              <a:xfrm>
                <a:off x="1874520" y="284070"/>
                <a:ext cx="2985770" cy="76960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400"/>
              </a:p>
            </p:txBody>
          </p:sp>
          <p:sp>
            <p:nvSpPr>
              <p:cNvPr id="24" name="Flowchart: Process 23">
                <a:extLst>
                  <a:ext uri="{FF2B5EF4-FFF2-40B4-BE49-F238E27FC236}">
                    <a16:creationId xmlns:a16="http://schemas.microsoft.com/office/drawing/2014/main" id="{245231BE-5994-AA81-10E0-058162D30DF3}"/>
                  </a:ext>
                </a:extLst>
              </p:cNvPr>
              <p:cNvSpPr/>
              <p:nvPr/>
            </p:nvSpPr>
            <p:spPr>
              <a:xfrm>
                <a:off x="476384" y="419100"/>
                <a:ext cx="6023476" cy="5806440"/>
              </a:xfrm>
              <a:prstGeom prst="flowChartProcess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5" name="Title 1">
            <a:extLst>
              <a:ext uri="{FF2B5EF4-FFF2-40B4-BE49-F238E27FC236}">
                <a16:creationId xmlns:a16="http://schemas.microsoft.com/office/drawing/2014/main" id="{E0FF0363-AE47-4433-4D71-F520E81D2B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7784" y="523875"/>
            <a:ext cx="10902950" cy="956516"/>
          </a:xfrm>
        </p:spPr>
        <p:txBody>
          <a:bodyPr/>
          <a:lstStyle/>
          <a:p>
            <a:r>
              <a:rPr lang="en-US" sz="1600" b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Model of Care </a:t>
            </a:r>
            <a:br>
              <a:rPr lang="en-US"/>
            </a:br>
            <a:r>
              <a:rPr lang="en-US"/>
              <a:t>Training Agenda</a:t>
            </a: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D14B8B46-0929-F811-A28C-A5D23B94BA15}"/>
              </a:ext>
            </a:extLst>
          </p:cNvPr>
          <p:cNvGrpSpPr/>
          <p:nvPr/>
        </p:nvGrpSpPr>
        <p:grpSpPr>
          <a:xfrm>
            <a:off x="717784" y="1628021"/>
            <a:ext cx="10779504" cy="3821001"/>
            <a:chOff x="633639" y="1430625"/>
            <a:chExt cx="10779504" cy="3821001"/>
          </a:xfrm>
        </p:grpSpPr>
        <p:sp>
          <p:nvSpPr>
            <p:cNvPr id="37" name="Content Placeholder 2">
              <a:extLst>
                <a:ext uri="{FF2B5EF4-FFF2-40B4-BE49-F238E27FC236}">
                  <a16:creationId xmlns:a16="http://schemas.microsoft.com/office/drawing/2014/main" id="{570BF1EF-99C3-41F0-F12B-22C32F7172F8}"/>
                </a:ext>
              </a:extLst>
            </p:cNvPr>
            <p:cNvSpPr txBox="1">
              <a:spLocks/>
            </p:cNvSpPr>
            <p:nvPr/>
          </p:nvSpPr>
          <p:spPr>
            <a:xfrm>
              <a:off x="1213104" y="1489071"/>
              <a:ext cx="10200039" cy="3762555"/>
            </a:xfrm>
            <a:prstGeom prst="rect">
              <a:avLst/>
            </a:prstGeom>
          </p:spPr>
          <p:txBody>
            <a:bodyPr vert="horz" lIns="0" tIns="0" rIns="0" bIns="0" rtlCol="0" anchor="t">
              <a:noAutofit/>
            </a:bodyPr>
            <a:lstStyle>
              <a:lvl1pPr marL="0" indent="0" algn="l" defTabSz="914400" rtl="0" eaLnBrk="1" latinLnBrk="0" hangingPunct="1">
                <a:lnSpc>
                  <a:spcPct val="100000"/>
                </a:lnSpc>
                <a:spcBef>
                  <a:spcPts val="0"/>
                </a:spcBef>
                <a:buFont typeface="Arial" panose="020B0604020202020204" pitchFamily="34" charset="0"/>
                <a:buNone/>
                <a:defRPr sz="20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61963" indent="-228600" algn="l" defTabSz="914400" rtl="0" eaLnBrk="1" latinLnBrk="0" hangingPunct="1">
                <a:lnSpc>
                  <a:spcPct val="100000"/>
                </a:lnSpc>
                <a:spcBef>
                  <a:spcPts val="0"/>
                </a:spcBef>
                <a:buSzPct val="95000"/>
                <a:buFont typeface="Arial" panose="020B0604020202020204" pitchFamily="34" charset="0"/>
                <a:buChar char="•"/>
                <a:tabLst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8975" indent="-220663" algn="l" defTabSz="914400" rtl="0" eaLnBrk="1" latinLnBrk="0" hangingPunct="1">
                <a:lnSpc>
                  <a:spcPct val="100000"/>
                </a:lnSpc>
                <a:spcBef>
                  <a:spcPts val="0"/>
                </a:spcBef>
                <a:buFont typeface="Calibri" panose="020F0502020204030204" pitchFamily="34" charset="0"/>
                <a:buChar char="‒"/>
                <a:tabLst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917575" indent="-233363" algn="l" defTabSz="914400" rtl="0" eaLnBrk="1" latinLnBrk="0" hangingPunct="1">
                <a:lnSpc>
                  <a:spcPct val="100000"/>
                </a:lnSpc>
                <a:spcBef>
                  <a:spcPts val="0"/>
                </a:spcBef>
                <a:buSzPct val="80000"/>
                <a:buFont typeface="Wingdings" pitchFamily="2" charset="2"/>
                <a:buChar char="§"/>
                <a:tabLst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46175" indent="-234950" algn="l" defTabSz="914400" rtl="0" eaLnBrk="1" latinLnBrk="0" hangingPunct="1">
                <a:lnSpc>
                  <a:spcPct val="100000"/>
                </a:lnSpc>
                <a:spcBef>
                  <a:spcPts val="0"/>
                </a:spcBef>
                <a:buSzPct val="90000"/>
                <a:buFont typeface="System Font Regular"/>
                <a:buChar char="–"/>
                <a:tabLst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800"/>
                <a:t>Key Elements of the SCO and One Care MOCs</a:t>
              </a:r>
            </a:p>
            <a:p>
              <a:endParaRPr lang="en-US" sz="1800"/>
            </a:p>
            <a:p>
              <a:endParaRPr lang="en-US" sz="1800"/>
            </a:p>
            <a:p>
              <a:r>
                <a:rPr lang="en-US" sz="1800"/>
                <a:t>Populations Served by SCO and One Care</a:t>
              </a:r>
            </a:p>
            <a:p>
              <a:endParaRPr lang="en-US" sz="1800"/>
            </a:p>
            <a:p>
              <a:endParaRPr lang="en-US" sz="1800"/>
            </a:p>
            <a:p>
              <a:r>
                <a:rPr lang="en-US" sz="1800"/>
                <a:t>Care Coordination</a:t>
              </a:r>
            </a:p>
            <a:p>
              <a:endParaRPr lang="en-US" sz="1800"/>
            </a:p>
            <a:p>
              <a:endParaRPr lang="en-US" sz="1800"/>
            </a:p>
            <a:p>
              <a:r>
                <a:rPr lang="en-US" sz="1800"/>
                <a:t>Provider Network: Roles &amp; Responsibilities</a:t>
              </a:r>
            </a:p>
            <a:p>
              <a:endParaRPr lang="en-US" sz="1800"/>
            </a:p>
            <a:p>
              <a:endParaRPr lang="en-US" sz="1800"/>
            </a:p>
            <a:p>
              <a:r>
                <a:rPr lang="en-US" sz="1800"/>
                <a:t>Quality Measurement &amp; Performance Improvement</a:t>
              </a:r>
            </a:p>
          </p:txBody>
        </p:sp>
        <p:sp>
          <p:nvSpPr>
            <p:cNvPr id="38" name="Rectangle: Rounded Corners 37">
              <a:extLst>
                <a:ext uri="{FF2B5EF4-FFF2-40B4-BE49-F238E27FC236}">
                  <a16:creationId xmlns:a16="http://schemas.microsoft.com/office/drawing/2014/main" id="{56E8515B-F05F-06C2-A8D0-8C228730D3A2}"/>
                </a:ext>
              </a:extLst>
            </p:cNvPr>
            <p:cNvSpPr/>
            <p:nvPr/>
          </p:nvSpPr>
          <p:spPr>
            <a:xfrm>
              <a:off x="633639" y="1430625"/>
              <a:ext cx="444352" cy="400110"/>
            </a:xfrm>
            <a:prstGeom prst="roundRect">
              <a:avLst/>
            </a:prstGeom>
            <a:solidFill>
              <a:schemeClr val="accent2"/>
            </a:solidFill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600" b="1">
                  <a:solidFill>
                    <a:schemeClr val="bg1"/>
                  </a:solidFill>
                </a:rPr>
                <a:t>01</a:t>
              </a:r>
            </a:p>
          </p:txBody>
        </p:sp>
        <p:sp>
          <p:nvSpPr>
            <p:cNvPr id="39" name="Rectangle: Rounded Corners 38">
              <a:extLst>
                <a:ext uri="{FF2B5EF4-FFF2-40B4-BE49-F238E27FC236}">
                  <a16:creationId xmlns:a16="http://schemas.microsoft.com/office/drawing/2014/main" id="{DA6B178F-9F47-0B8A-3D5C-AB72DA76CAB3}"/>
                </a:ext>
              </a:extLst>
            </p:cNvPr>
            <p:cNvSpPr/>
            <p:nvPr/>
          </p:nvSpPr>
          <p:spPr>
            <a:xfrm>
              <a:off x="633639" y="2268899"/>
              <a:ext cx="444352" cy="400110"/>
            </a:xfrm>
            <a:prstGeom prst="roundRect">
              <a:avLst/>
            </a:prstGeom>
            <a:solidFill>
              <a:schemeClr val="accent2"/>
            </a:solidFill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600" b="1">
                  <a:solidFill>
                    <a:schemeClr val="bg1"/>
                  </a:solidFill>
                </a:rPr>
                <a:t>02</a:t>
              </a:r>
            </a:p>
          </p:txBody>
        </p:sp>
        <p:sp>
          <p:nvSpPr>
            <p:cNvPr id="40" name="Rectangle: Rounded Corners 39">
              <a:extLst>
                <a:ext uri="{FF2B5EF4-FFF2-40B4-BE49-F238E27FC236}">
                  <a16:creationId xmlns:a16="http://schemas.microsoft.com/office/drawing/2014/main" id="{5F1AF035-567C-C10B-48E6-FFCD60B52525}"/>
                </a:ext>
              </a:extLst>
            </p:cNvPr>
            <p:cNvSpPr/>
            <p:nvPr/>
          </p:nvSpPr>
          <p:spPr>
            <a:xfrm>
              <a:off x="633639" y="3084870"/>
              <a:ext cx="444352" cy="400110"/>
            </a:xfrm>
            <a:prstGeom prst="roundRect">
              <a:avLst/>
            </a:prstGeom>
            <a:solidFill>
              <a:schemeClr val="accent2"/>
            </a:solidFill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600" b="1">
                  <a:solidFill>
                    <a:schemeClr val="bg1"/>
                  </a:solidFill>
                </a:rPr>
                <a:t>03</a:t>
              </a:r>
            </a:p>
          </p:txBody>
        </p:sp>
        <p:sp>
          <p:nvSpPr>
            <p:cNvPr id="41" name="Rectangle: Rounded Corners 29">
              <a:extLst>
                <a:ext uri="{FF2B5EF4-FFF2-40B4-BE49-F238E27FC236}">
                  <a16:creationId xmlns:a16="http://schemas.microsoft.com/office/drawing/2014/main" id="{60EB2FF3-5236-24E3-DA20-9A9DC7EC1C99}"/>
                </a:ext>
              </a:extLst>
            </p:cNvPr>
            <p:cNvSpPr/>
            <p:nvPr/>
          </p:nvSpPr>
          <p:spPr>
            <a:xfrm>
              <a:off x="633639" y="3887758"/>
              <a:ext cx="444352" cy="400110"/>
            </a:xfrm>
            <a:prstGeom prst="roundRect">
              <a:avLst/>
            </a:prstGeom>
            <a:solidFill>
              <a:schemeClr val="accent2"/>
            </a:solidFill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600" b="1">
                  <a:solidFill>
                    <a:schemeClr val="bg1"/>
                  </a:solidFill>
                </a:rPr>
                <a:t>04</a:t>
              </a:r>
            </a:p>
          </p:txBody>
        </p:sp>
        <p:sp>
          <p:nvSpPr>
            <p:cNvPr id="42" name="Rectangle: Rounded Corners 29">
              <a:extLst>
                <a:ext uri="{FF2B5EF4-FFF2-40B4-BE49-F238E27FC236}">
                  <a16:creationId xmlns:a16="http://schemas.microsoft.com/office/drawing/2014/main" id="{DB9AF905-9110-D4E1-552A-BCE661B2005A}"/>
                </a:ext>
              </a:extLst>
            </p:cNvPr>
            <p:cNvSpPr/>
            <p:nvPr/>
          </p:nvSpPr>
          <p:spPr>
            <a:xfrm>
              <a:off x="633639" y="4707625"/>
              <a:ext cx="444352" cy="400110"/>
            </a:xfrm>
            <a:prstGeom prst="roundRect">
              <a:avLst/>
            </a:prstGeom>
            <a:solidFill>
              <a:schemeClr val="accent2"/>
            </a:solidFill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600" b="1">
                  <a:solidFill>
                    <a:schemeClr val="bg1"/>
                  </a:solidFill>
                </a:rPr>
                <a:t>05</a:t>
              </a:r>
            </a:p>
          </p:txBody>
        </p:sp>
      </p:grp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5355021B-EDA2-D073-4E90-B5CE442B2ECE}"/>
              </a:ext>
            </a:extLst>
          </p:cNvPr>
          <p:cNvCxnSpPr/>
          <p:nvPr/>
        </p:nvCxnSpPr>
        <p:spPr>
          <a:xfrm>
            <a:off x="717784" y="1292254"/>
            <a:ext cx="298577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Freeform 8">
            <a:extLst>
              <a:ext uri="{FF2B5EF4-FFF2-40B4-BE49-F238E27FC236}">
                <a16:creationId xmlns:a16="http://schemas.microsoft.com/office/drawing/2014/main" id="{54921F02-F214-3CFB-B8BD-F0C68B68D391}"/>
              </a:ext>
            </a:extLst>
          </p:cNvPr>
          <p:cNvSpPr/>
          <p:nvPr/>
        </p:nvSpPr>
        <p:spPr>
          <a:xfrm>
            <a:off x="476384" y="6368892"/>
            <a:ext cx="241400" cy="345756"/>
          </a:xfrm>
          <a:custGeom>
            <a:avLst/>
            <a:gdLst>
              <a:gd name="connsiteX0" fmla="*/ 241400 w 241400"/>
              <a:gd name="connsiteY0" fmla="*/ 281835 h 345756"/>
              <a:gd name="connsiteX1" fmla="*/ 241400 w 241400"/>
              <a:gd name="connsiteY1" fmla="*/ 311912 h 345756"/>
              <a:gd name="connsiteX2" fmla="*/ 151992 w 241400"/>
              <a:gd name="connsiteY2" fmla="*/ 333806 h 345756"/>
              <a:gd name="connsiteX3" fmla="*/ 89407 w 241400"/>
              <a:gd name="connsiteY3" fmla="*/ 333806 h 345756"/>
              <a:gd name="connsiteX4" fmla="*/ 0 w 241400"/>
              <a:gd name="connsiteY4" fmla="*/ 345756 h 345756"/>
              <a:gd name="connsiteX5" fmla="*/ 0 w 241400"/>
              <a:gd name="connsiteY5" fmla="*/ 315680 h 345756"/>
              <a:gd name="connsiteX6" fmla="*/ 89407 w 241400"/>
              <a:gd name="connsiteY6" fmla="*/ 303730 h 345756"/>
              <a:gd name="connsiteX7" fmla="*/ 151992 w 241400"/>
              <a:gd name="connsiteY7" fmla="*/ 303730 h 345756"/>
              <a:gd name="connsiteX8" fmla="*/ 241400 w 241400"/>
              <a:gd name="connsiteY8" fmla="*/ 281835 h 345756"/>
              <a:gd name="connsiteX9" fmla="*/ 241400 w 241400"/>
              <a:gd name="connsiteY9" fmla="*/ 231708 h 345756"/>
              <a:gd name="connsiteX10" fmla="*/ 241400 w 241400"/>
              <a:gd name="connsiteY10" fmla="*/ 261785 h 345756"/>
              <a:gd name="connsiteX11" fmla="*/ 151992 w 241400"/>
              <a:gd name="connsiteY11" fmla="*/ 283679 h 345756"/>
              <a:gd name="connsiteX12" fmla="*/ 89407 w 241400"/>
              <a:gd name="connsiteY12" fmla="*/ 283679 h 345756"/>
              <a:gd name="connsiteX13" fmla="*/ 0 w 241400"/>
              <a:gd name="connsiteY13" fmla="*/ 295631 h 345756"/>
              <a:gd name="connsiteX14" fmla="*/ 0 w 241400"/>
              <a:gd name="connsiteY14" fmla="*/ 265553 h 345756"/>
              <a:gd name="connsiteX15" fmla="*/ 89407 w 241400"/>
              <a:gd name="connsiteY15" fmla="*/ 253603 h 345756"/>
              <a:gd name="connsiteX16" fmla="*/ 151992 w 241400"/>
              <a:gd name="connsiteY16" fmla="*/ 253603 h 345756"/>
              <a:gd name="connsiteX17" fmla="*/ 241400 w 241400"/>
              <a:gd name="connsiteY17" fmla="*/ 231708 h 345756"/>
              <a:gd name="connsiteX18" fmla="*/ 208972 w 241400"/>
              <a:gd name="connsiteY18" fmla="*/ 129529 h 345756"/>
              <a:gd name="connsiteX19" fmla="*/ 241399 w 241400"/>
              <a:gd name="connsiteY19" fmla="*/ 129529 h 345756"/>
              <a:gd name="connsiteX20" fmla="*/ 241399 w 241400"/>
              <a:gd name="connsiteY20" fmla="*/ 211987 h 345756"/>
              <a:gd name="connsiteX21" fmla="*/ 208972 w 241400"/>
              <a:gd name="connsiteY21" fmla="*/ 228655 h 345756"/>
              <a:gd name="connsiteX22" fmla="*/ 139314 w 241400"/>
              <a:gd name="connsiteY22" fmla="*/ 129529 h 345756"/>
              <a:gd name="connsiteX23" fmla="*/ 171742 w 241400"/>
              <a:gd name="connsiteY23" fmla="*/ 129529 h 345756"/>
              <a:gd name="connsiteX24" fmla="*/ 171742 w 241400"/>
              <a:gd name="connsiteY24" fmla="*/ 234032 h 345756"/>
              <a:gd name="connsiteX25" fmla="*/ 139314 w 241400"/>
              <a:gd name="connsiteY25" fmla="*/ 234032 h 345756"/>
              <a:gd name="connsiteX26" fmla="*/ 139314 w 241400"/>
              <a:gd name="connsiteY26" fmla="*/ 184360 h 345756"/>
              <a:gd name="connsiteX27" fmla="*/ 69657 w 241400"/>
              <a:gd name="connsiteY27" fmla="*/ 129529 h 345756"/>
              <a:gd name="connsiteX28" fmla="*/ 102085 w 241400"/>
              <a:gd name="connsiteY28" fmla="*/ 129529 h 345756"/>
              <a:gd name="connsiteX29" fmla="*/ 102085 w 241400"/>
              <a:gd name="connsiteY29" fmla="*/ 234032 h 345756"/>
              <a:gd name="connsiteX30" fmla="*/ 69657 w 241400"/>
              <a:gd name="connsiteY30" fmla="*/ 234032 h 345756"/>
              <a:gd name="connsiteX31" fmla="*/ 69657 w 241400"/>
              <a:gd name="connsiteY31" fmla="*/ 184360 h 345756"/>
              <a:gd name="connsiteX32" fmla="*/ 0 w 241400"/>
              <a:gd name="connsiteY32" fmla="*/ 129529 h 345756"/>
              <a:gd name="connsiteX33" fmla="*/ 32428 w 241400"/>
              <a:gd name="connsiteY33" fmla="*/ 129529 h 345756"/>
              <a:gd name="connsiteX34" fmla="*/ 32428 w 241400"/>
              <a:gd name="connsiteY34" fmla="*/ 234032 h 345756"/>
              <a:gd name="connsiteX35" fmla="*/ 0 w 241400"/>
              <a:gd name="connsiteY35" fmla="*/ 234032 h 345756"/>
              <a:gd name="connsiteX36" fmla="*/ 0 w 241400"/>
              <a:gd name="connsiteY36" fmla="*/ 184360 h 345756"/>
              <a:gd name="connsiteX37" fmla="*/ 0 w 241400"/>
              <a:gd name="connsiteY37" fmla="*/ 80523 h 345756"/>
              <a:gd name="connsiteX38" fmla="*/ 241400 w 241400"/>
              <a:gd name="connsiteY38" fmla="*/ 80523 h 345756"/>
              <a:gd name="connsiteX39" fmla="*/ 241400 w 241400"/>
              <a:gd name="connsiteY39" fmla="*/ 109957 h 345756"/>
              <a:gd name="connsiteX40" fmla="*/ 120700 w 241400"/>
              <a:gd name="connsiteY40" fmla="*/ 109957 h 345756"/>
              <a:gd name="connsiteX41" fmla="*/ 0 w 241400"/>
              <a:gd name="connsiteY41" fmla="*/ 109957 h 345756"/>
              <a:gd name="connsiteX42" fmla="*/ 120700 w 241400"/>
              <a:gd name="connsiteY42" fmla="*/ 0 h 345756"/>
              <a:gd name="connsiteX43" fmla="*/ 241400 w 241400"/>
              <a:gd name="connsiteY43" fmla="*/ 40101 h 345756"/>
              <a:gd name="connsiteX44" fmla="*/ 241400 w 241400"/>
              <a:gd name="connsiteY44" fmla="*/ 70498 h 345756"/>
              <a:gd name="connsiteX45" fmla="*/ 120700 w 241400"/>
              <a:gd name="connsiteY45" fmla="*/ 30397 h 345756"/>
              <a:gd name="connsiteX46" fmla="*/ 0 w 241400"/>
              <a:gd name="connsiteY46" fmla="*/ 70498 h 345756"/>
              <a:gd name="connsiteX47" fmla="*/ 0 w 241400"/>
              <a:gd name="connsiteY47" fmla="*/ 40101 h 3457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241400" h="345756">
                <a:moveTo>
                  <a:pt x="241400" y="281835"/>
                </a:moveTo>
                <a:lnTo>
                  <a:pt x="241400" y="311912"/>
                </a:lnTo>
                <a:cubicBezTo>
                  <a:pt x="240758" y="313681"/>
                  <a:pt x="229057" y="333806"/>
                  <a:pt x="151992" y="333806"/>
                </a:cubicBezTo>
                <a:lnTo>
                  <a:pt x="89407" y="333806"/>
                </a:lnTo>
                <a:cubicBezTo>
                  <a:pt x="10361" y="334411"/>
                  <a:pt x="1505" y="344664"/>
                  <a:pt x="0" y="345756"/>
                </a:cubicBezTo>
                <a:lnTo>
                  <a:pt x="0" y="315680"/>
                </a:lnTo>
                <a:cubicBezTo>
                  <a:pt x="1505" y="314588"/>
                  <a:pt x="10361" y="304335"/>
                  <a:pt x="89407" y="303730"/>
                </a:cubicBezTo>
                <a:lnTo>
                  <a:pt x="151992" y="303730"/>
                </a:lnTo>
                <a:cubicBezTo>
                  <a:pt x="229057" y="303730"/>
                  <a:pt x="240758" y="283604"/>
                  <a:pt x="241400" y="281835"/>
                </a:cubicBezTo>
                <a:close/>
                <a:moveTo>
                  <a:pt x="241400" y="231708"/>
                </a:moveTo>
                <a:lnTo>
                  <a:pt x="241400" y="261785"/>
                </a:lnTo>
                <a:cubicBezTo>
                  <a:pt x="240758" y="263554"/>
                  <a:pt x="229057" y="283679"/>
                  <a:pt x="151992" y="283679"/>
                </a:cubicBezTo>
                <a:lnTo>
                  <a:pt x="89407" y="283679"/>
                </a:lnTo>
                <a:cubicBezTo>
                  <a:pt x="10361" y="284284"/>
                  <a:pt x="1505" y="294539"/>
                  <a:pt x="0" y="295631"/>
                </a:cubicBezTo>
                <a:lnTo>
                  <a:pt x="0" y="265553"/>
                </a:lnTo>
                <a:cubicBezTo>
                  <a:pt x="1505" y="264461"/>
                  <a:pt x="10361" y="254208"/>
                  <a:pt x="89407" y="253603"/>
                </a:cubicBezTo>
                <a:lnTo>
                  <a:pt x="151992" y="253603"/>
                </a:lnTo>
                <a:cubicBezTo>
                  <a:pt x="229057" y="253603"/>
                  <a:pt x="240758" y="233478"/>
                  <a:pt x="241400" y="231708"/>
                </a:cubicBezTo>
                <a:close/>
                <a:moveTo>
                  <a:pt x="208972" y="129529"/>
                </a:moveTo>
                <a:lnTo>
                  <a:pt x="241399" y="129529"/>
                </a:lnTo>
                <a:lnTo>
                  <a:pt x="241399" y="211987"/>
                </a:lnTo>
                <a:cubicBezTo>
                  <a:pt x="240971" y="213169"/>
                  <a:pt x="235558" y="222563"/>
                  <a:pt x="208972" y="228655"/>
                </a:cubicBezTo>
                <a:close/>
                <a:moveTo>
                  <a:pt x="139314" y="129529"/>
                </a:moveTo>
                <a:lnTo>
                  <a:pt x="171742" y="129529"/>
                </a:lnTo>
                <a:lnTo>
                  <a:pt x="171742" y="234032"/>
                </a:lnTo>
                <a:lnTo>
                  <a:pt x="139314" y="234032"/>
                </a:lnTo>
                <a:lnTo>
                  <a:pt x="139314" y="184360"/>
                </a:lnTo>
                <a:close/>
                <a:moveTo>
                  <a:pt x="69657" y="129529"/>
                </a:moveTo>
                <a:lnTo>
                  <a:pt x="102085" y="129529"/>
                </a:lnTo>
                <a:lnTo>
                  <a:pt x="102085" y="234032"/>
                </a:lnTo>
                <a:lnTo>
                  <a:pt x="69657" y="234032"/>
                </a:lnTo>
                <a:lnTo>
                  <a:pt x="69657" y="184360"/>
                </a:lnTo>
                <a:close/>
                <a:moveTo>
                  <a:pt x="0" y="129529"/>
                </a:moveTo>
                <a:lnTo>
                  <a:pt x="32428" y="129529"/>
                </a:lnTo>
                <a:lnTo>
                  <a:pt x="32428" y="234032"/>
                </a:lnTo>
                <a:lnTo>
                  <a:pt x="0" y="234032"/>
                </a:lnTo>
                <a:lnTo>
                  <a:pt x="0" y="184360"/>
                </a:lnTo>
                <a:close/>
                <a:moveTo>
                  <a:pt x="0" y="80523"/>
                </a:moveTo>
                <a:lnTo>
                  <a:pt x="241400" y="80523"/>
                </a:lnTo>
                <a:lnTo>
                  <a:pt x="241400" y="109957"/>
                </a:lnTo>
                <a:lnTo>
                  <a:pt x="120700" y="109957"/>
                </a:lnTo>
                <a:lnTo>
                  <a:pt x="0" y="109957"/>
                </a:lnTo>
                <a:close/>
                <a:moveTo>
                  <a:pt x="120700" y="0"/>
                </a:moveTo>
                <a:lnTo>
                  <a:pt x="241400" y="40101"/>
                </a:lnTo>
                <a:lnTo>
                  <a:pt x="241400" y="70498"/>
                </a:lnTo>
                <a:lnTo>
                  <a:pt x="120700" y="30397"/>
                </a:lnTo>
                <a:lnTo>
                  <a:pt x="0" y="70498"/>
                </a:lnTo>
                <a:lnTo>
                  <a:pt x="0" y="40101"/>
                </a:lnTo>
                <a:close/>
              </a:path>
            </a:pathLst>
          </a:custGeom>
          <a:solidFill>
            <a:srgbClr val="009CA6"/>
          </a:solidFill>
          <a:ln w="17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0" name="Freeform 8">
            <a:extLst>
              <a:ext uri="{FF2B5EF4-FFF2-40B4-BE49-F238E27FC236}">
                <a16:creationId xmlns:a16="http://schemas.microsoft.com/office/drawing/2014/main" id="{54921F02-F214-3CFB-B8BD-F0C68B68D391}"/>
              </a:ext>
            </a:extLst>
          </p:cNvPr>
          <p:cNvSpPr/>
          <p:nvPr/>
        </p:nvSpPr>
        <p:spPr>
          <a:xfrm>
            <a:off x="7897996" y="924987"/>
            <a:ext cx="2876416" cy="4119876"/>
          </a:xfrm>
          <a:custGeom>
            <a:avLst/>
            <a:gdLst>
              <a:gd name="connsiteX0" fmla="*/ 241400 w 241400"/>
              <a:gd name="connsiteY0" fmla="*/ 281835 h 345756"/>
              <a:gd name="connsiteX1" fmla="*/ 241400 w 241400"/>
              <a:gd name="connsiteY1" fmla="*/ 311912 h 345756"/>
              <a:gd name="connsiteX2" fmla="*/ 151992 w 241400"/>
              <a:gd name="connsiteY2" fmla="*/ 333806 h 345756"/>
              <a:gd name="connsiteX3" fmla="*/ 89407 w 241400"/>
              <a:gd name="connsiteY3" fmla="*/ 333806 h 345756"/>
              <a:gd name="connsiteX4" fmla="*/ 0 w 241400"/>
              <a:gd name="connsiteY4" fmla="*/ 345756 h 345756"/>
              <a:gd name="connsiteX5" fmla="*/ 0 w 241400"/>
              <a:gd name="connsiteY5" fmla="*/ 315680 h 345756"/>
              <a:gd name="connsiteX6" fmla="*/ 89407 w 241400"/>
              <a:gd name="connsiteY6" fmla="*/ 303730 h 345756"/>
              <a:gd name="connsiteX7" fmla="*/ 151992 w 241400"/>
              <a:gd name="connsiteY7" fmla="*/ 303730 h 345756"/>
              <a:gd name="connsiteX8" fmla="*/ 241400 w 241400"/>
              <a:gd name="connsiteY8" fmla="*/ 281835 h 345756"/>
              <a:gd name="connsiteX9" fmla="*/ 241400 w 241400"/>
              <a:gd name="connsiteY9" fmla="*/ 231708 h 345756"/>
              <a:gd name="connsiteX10" fmla="*/ 241400 w 241400"/>
              <a:gd name="connsiteY10" fmla="*/ 261785 h 345756"/>
              <a:gd name="connsiteX11" fmla="*/ 151992 w 241400"/>
              <a:gd name="connsiteY11" fmla="*/ 283679 h 345756"/>
              <a:gd name="connsiteX12" fmla="*/ 89407 w 241400"/>
              <a:gd name="connsiteY12" fmla="*/ 283679 h 345756"/>
              <a:gd name="connsiteX13" fmla="*/ 0 w 241400"/>
              <a:gd name="connsiteY13" fmla="*/ 295631 h 345756"/>
              <a:gd name="connsiteX14" fmla="*/ 0 w 241400"/>
              <a:gd name="connsiteY14" fmla="*/ 265553 h 345756"/>
              <a:gd name="connsiteX15" fmla="*/ 89407 w 241400"/>
              <a:gd name="connsiteY15" fmla="*/ 253603 h 345756"/>
              <a:gd name="connsiteX16" fmla="*/ 151992 w 241400"/>
              <a:gd name="connsiteY16" fmla="*/ 253603 h 345756"/>
              <a:gd name="connsiteX17" fmla="*/ 241400 w 241400"/>
              <a:gd name="connsiteY17" fmla="*/ 231708 h 345756"/>
              <a:gd name="connsiteX18" fmla="*/ 208972 w 241400"/>
              <a:gd name="connsiteY18" fmla="*/ 129529 h 345756"/>
              <a:gd name="connsiteX19" fmla="*/ 241399 w 241400"/>
              <a:gd name="connsiteY19" fmla="*/ 129529 h 345756"/>
              <a:gd name="connsiteX20" fmla="*/ 241399 w 241400"/>
              <a:gd name="connsiteY20" fmla="*/ 211987 h 345756"/>
              <a:gd name="connsiteX21" fmla="*/ 208972 w 241400"/>
              <a:gd name="connsiteY21" fmla="*/ 228655 h 345756"/>
              <a:gd name="connsiteX22" fmla="*/ 139314 w 241400"/>
              <a:gd name="connsiteY22" fmla="*/ 129529 h 345756"/>
              <a:gd name="connsiteX23" fmla="*/ 171742 w 241400"/>
              <a:gd name="connsiteY23" fmla="*/ 129529 h 345756"/>
              <a:gd name="connsiteX24" fmla="*/ 171742 w 241400"/>
              <a:gd name="connsiteY24" fmla="*/ 234032 h 345756"/>
              <a:gd name="connsiteX25" fmla="*/ 139314 w 241400"/>
              <a:gd name="connsiteY25" fmla="*/ 234032 h 345756"/>
              <a:gd name="connsiteX26" fmla="*/ 139314 w 241400"/>
              <a:gd name="connsiteY26" fmla="*/ 184360 h 345756"/>
              <a:gd name="connsiteX27" fmla="*/ 69657 w 241400"/>
              <a:gd name="connsiteY27" fmla="*/ 129529 h 345756"/>
              <a:gd name="connsiteX28" fmla="*/ 102085 w 241400"/>
              <a:gd name="connsiteY28" fmla="*/ 129529 h 345756"/>
              <a:gd name="connsiteX29" fmla="*/ 102085 w 241400"/>
              <a:gd name="connsiteY29" fmla="*/ 234032 h 345756"/>
              <a:gd name="connsiteX30" fmla="*/ 69657 w 241400"/>
              <a:gd name="connsiteY30" fmla="*/ 234032 h 345756"/>
              <a:gd name="connsiteX31" fmla="*/ 69657 w 241400"/>
              <a:gd name="connsiteY31" fmla="*/ 184360 h 345756"/>
              <a:gd name="connsiteX32" fmla="*/ 0 w 241400"/>
              <a:gd name="connsiteY32" fmla="*/ 129529 h 345756"/>
              <a:gd name="connsiteX33" fmla="*/ 32428 w 241400"/>
              <a:gd name="connsiteY33" fmla="*/ 129529 h 345756"/>
              <a:gd name="connsiteX34" fmla="*/ 32428 w 241400"/>
              <a:gd name="connsiteY34" fmla="*/ 234032 h 345756"/>
              <a:gd name="connsiteX35" fmla="*/ 0 w 241400"/>
              <a:gd name="connsiteY35" fmla="*/ 234032 h 345756"/>
              <a:gd name="connsiteX36" fmla="*/ 0 w 241400"/>
              <a:gd name="connsiteY36" fmla="*/ 184360 h 345756"/>
              <a:gd name="connsiteX37" fmla="*/ 0 w 241400"/>
              <a:gd name="connsiteY37" fmla="*/ 80523 h 345756"/>
              <a:gd name="connsiteX38" fmla="*/ 241400 w 241400"/>
              <a:gd name="connsiteY38" fmla="*/ 80523 h 345756"/>
              <a:gd name="connsiteX39" fmla="*/ 241400 w 241400"/>
              <a:gd name="connsiteY39" fmla="*/ 109957 h 345756"/>
              <a:gd name="connsiteX40" fmla="*/ 120700 w 241400"/>
              <a:gd name="connsiteY40" fmla="*/ 109957 h 345756"/>
              <a:gd name="connsiteX41" fmla="*/ 0 w 241400"/>
              <a:gd name="connsiteY41" fmla="*/ 109957 h 345756"/>
              <a:gd name="connsiteX42" fmla="*/ 120700 w 241400"/>
              <a:gd name="connsiteY42" fmla="*/ 0 h 345756"/>
              <a:gd name="connsiteX43" fmla="*/ 241400 w 241400"/>
              <a:gd name="connsiteY43" fmla="*/ 40101 h 345756"/>
              <a:gd name="connsiteX44" fmla="*/ 241400 w 241400"/>
              <a:gd name="connsiteY44" fmla="*/ 70498 h 345756"/>
              <a:gd name="connsiteX45" fmla="*/ 120700 w 241400"/>
              <a:gd name="connsiteY45" fmla="*/ 30397 h 345756"/>
              <a:gd name="connsiteX46" fmla="*/ 0 w 241400"/>
              <a:gd name="connsiteY46" fmla="*/ 70498 h 345756"/>
              <a:gd name="connsiteX47" fmla="*/ 0 w 241400"/>
              <a:gd name="connsiteY47" fmla="*/ 40101 h 3457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241400" h="345756">
                <a:moveTo>
                  <a:pt x="241400" y="281835"/>
                </a:moveTo>
                <a:lnTo>
                  <a:pt x="241400" y="311912"/>
                </a:lnTo>
                <a:cubicBezTo>
                  <a:pt x="240758" y="313681"/>
                  <a:pt x="229057" y="333806"/>
                  <a:pt x="151992" y="333806"/>
                </a:cubicBezTo>
                <a:lnTo>
                  <a:pt x="89407" y="333806"/>
                </a:lnTo>
                <a:cubicBezTo>
                  <a:pt x="10361" y="334411"/>
                  <a:pt x="1505" y="344664"/>
                  <a:pt x="0" y="345756"/>
                </a:cubicBezTo>
                <a:lnTo>
                  <a:pt x="0" y="315680"/>
                </a:lnTo>
                <a:cubicBezTo>
                  <a:pt x="1505" y="314588"/>
                  <a:pt x="10361" y="304335"/>
                  <a:pt x="89407" y="303730"/>
                </a:cubicBezTo>
                <a:lnTo>
                  <a:pt x="151992" y="303730"/>
                </a:lnTo>
                <a:cubicBezTo>
                  <a:pt x="229057" y="303730"/>
                  <a:pt x="240758" y="283604"/>
                  <a:pt x="241400" y="281835"/>
                </a:cubicBezTo>
                <a:close/>
                <a:moveTo>
                  <a:pt x="241400" y="231708"/>
                </a:moveTo>
                <a:lnTo>
                  <a:pt x="241400" y="261785"/>
                </a:lnTo>
                <a:cubicBezTo>
                  <a:pt x="240758" y="263554"/>
                  <a:pt x="229057" y="283679"/>
                  <a:pt x="151992" y="283679"/>
                </a:cubicBezTo>
                <a:lnTo>
                  <a:pt x="89407" y="283679"/>
                </a:lnTo>
                <a:cubicBezTo>
                  <a:pt x="10361" y="284284"/>
                  <a:pt x="1505" y="294539"/>
                  <a:pt x="0" y="295631"/>
                </a:cubicBezTo>
                <a:lnTo>
                  <a:pt x="0" y="265553"/>
                </a:lnTo>
                <a:cubicBezTo>
                  <a:pt x="1505" y="264461"/>
                  <a:pt x="10361" y="254208"/>
                  <a:pt x="89407" y="253603"/>
                </a:cubicBezTo>
                <a:lnTo>
                  <a:pt x="151992" y="253603"/>
                </a:lnTo>
                <a:cubicBezTo>
                  <a:pt x="229057" y="253603"/>
                  <a:pt x="240758" y="233478"/>
                  <a:pt x="241400" y="231708"/>
                </a:cubicBezTo>
                <a:close/>
                <a:moveTo>
                  <a:pt x="208972" y="129529"/>
                </a:moveTo>
                <a:lnTo>
                  <a:pt x="241399" y="129529"/>
                </a:lnTo>
                <a:lnTo>
                  <a:pt x="241399" y="211987"/>
                </a:lnTo>
                <a:cubicBezTo>
                  <a:pt x="240971" y="213169"/>
                  <a:pt x="235558" y="222563"/>
                  <a:pt x="208972" y="228655"/>
                </a:cubicBezTo>
                <a:close/>
                <a:moveTo>
                  <a:pt x="139314" y="129529"/>
                </a:moveTo>
                <a:lnTo>
                  <a:pt x="171742" y="129529"/>
                </a:lnTo>
                <a:lnTo>
                  <a:pt x="171742" y="234032"/>
                </a:lnTo>
                <a:lnTo>
                  <a:pt x="139314" y="234032"/>
                </a:lnTo>
                <a:lnTo>
                  <a:pt x="139314" y="184360"/>
                </a:lnTo>
                <a:close/>
                <a:moveTo>
                  <a:pt x="69657" y="129529"/>
                </a:moveTo>
                <a:lnTo>
                  <a:pt x="102085" y="129529"/>
                </a:lnTo>
                <a:lnTo>
                  <a:pt x="102085" y="234032"/>
                </a:lnTo>
                <a:lnTo>
                  <a:pt x="69657" y="234032"/>
                </a:lnTo>
                <a:lnTo>
                  <a:pt x="69657" y="184360"/>
                </a:lnTo>
                <a:close/>
                <a:moveTo>
                  <a:pt x="0" y="129529"/>
                </a:moveTo>
                <a:lnTo>
                  <a:pt x="32428" y="129529"/>
                </a:lnTo>
                <a:lnTo>
                  <a:pt x="32428" y="234032"/>
                </a:lnTo>
                <a:lnTo>
                  <a:pt x="0" y="234032"/>
                </a:lnTo>
                <a:lnTo>
                  <a:pt x="0" y="184360"/>
                </a:lnTo>
                <a:close/>
                <a:moveTo>
                  <a:pt x="0" y="80523"/>
                </a:moveTo>
                <a:lnTo>
                  <a:pt x="241400" y="80523"/>
                </a:lnTo>
                <a:lnTo>
                  <a:pt x="241400" y="109957"/>
                </a:lnTo>
                <a:lnTo>
                  <a:pt x="120700" y="109957"/>
                </a:lnTo>
                <a:lnTo>
                  <a:pt x="0" y="109957"/>
                </a:lnTo>
                <a:close/>
                <a:moveTo>
                  <a:pt x="120700" y="0"/>
                </a:moveTo>
                <a:lnTo>
                  <a:pt x="241400" y="40101"/>
                </a:lnTo>
                <a:lnTo>
                  <a:pt x="241400" y="70498"/>
                </a:lnTo>
                <a:lnTo>
                  <a:pt x="120700" y="30397"/>
                </a:lnTo>
                <a:lnTo>
                  <a:pt x="0" y="70498"/>
                </a:lnTo>
                <a:lnTo>
                  <a:pt x="0" y="40101"/>
                </a:lnTo>
                <a:close/>
              </a:path>
            </a:pathLst>
          </a:custGeom>
          <a:solidFill>
            <a:schemeClr val="tx2">
              <a:alpha val="63000"/>
            </a:schemeClr>
          </a:solidFill>
          <a:ln w="17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3195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1F2FA73-9A9A-5A3D-CC49-70935A793D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5C11EDAF-B5B6-99B0-3892-52724981B188}"/>
              </a:ext>
            </a:extLst>
          </p:cNvPr>
          <p:cNvSpPr/>
          <p:nvPr/>
        </p:nvSpPr>
        <p:spPr>
          <a:xfrm>
            <a:off x="-1" y="0"/>
            <a:ext cx="12192001" cy="6858000"/>
          </a:xfrm>
          <a:prstGeom prst="rect">
            <a:avLst/>
          </a:prstGeom>
          <a:gradFill>
            <a:gsLst>
              <a:gs pos="42000">
                <a:srgbClr val="004F97"/>
              </a:gs>
              <a:gs pos="0">
                <a:schemeClr val="accent2"/>
              </a:gs>
              <a:gs pos="100000">
                <a:schemeClr val="accent1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6B349C9-3F0E-6E20-8860-AB8826C9D0A3}"/>
              </a:ext>
            </a:extLst>
          </p:cNvPr>
          <p:cNvSpPr/>
          <p:nvPr/>
        </p:nvSpPr>
        <p:spPr>
          <a:xfrm>
            <a:off x="0" y="6225540"/>
            <a:ext cx="12192000" cy="6324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57DECDB-DBCF-3CD6-0BF4-4E5778152A7E}"/>
              </a:ext>
            </a:extLst>
          </p:cNvPr>
          <p:cNvSpPr/>
          <p:nvPr/>
        </p:nvSpPr>
        <p:spPr>
          <a:xfrm>
            <a:off x="7985760" y="6225540"/>
            <a:ext cx="2103120" cy="6324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>
                <a:latin typeface="Roboto" panose="02000000000000000000" pitchFamily="2" charset="0"/>
                <a:ea typeface="Roboto" panose="02000000000000000000" pitchFamily="2" charset="0"/>
              </a:rPr>
              <a:t>Complete: 16%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79B747E-220C-0400-2F8E-B6F7FE533F87}"/>
              </a:ext>
            </a:extLst>
          </p:cNvPr>
          <p:cNvSpPr/>
          <p:nvPr/>
        </p:nvSpPr>
        <p:spPr>
          <a:xfrm>
            <a:off x="5882640" y="6225540"/>
            <a:ext cx="2103120" cy="6324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>
                <a:latin typeface="Roboto" panose="02000000000000000000" pitchFamily="2" charset="0"/>
                <a:ea typeface="Roboto" panose="02000000000000000000" pitchFamily="2" charset="0"/>
              </a:rPr>
              <a:t>Section: 1/5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86E76E2-BF9B-3CBE-66AF-8947E5CEB5C3}"/>
              </a:ext>
            </a:extLst>
          </p:cNvPr>
          <p:cNvSpPr/>
          <p:nvPr/>
        </p:nvSpPr>
        <p:spPr>
          <a:xfrm>
            <a:off x="10088880" y="6225540"/>
            <a:ext cx="2103120" cy="63246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b="1">
                <a:latin typeface="Roboto" panose="02000000000000000000" pitchFamily="2" charset="0"/>
                <a:ea typeface="Roboto" panose="02000000000000000000" pitchFamily="2" charset="0"/>
              </a:rPr>
              <a:t>Next </a:t>
            </a:r>
            <a:r>
              <a:rPr lang="en-US" sz="1600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→</a:t>
            </a:r>
            <a:endParaRPr lang="en-US" sz="1600" b="1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id="{FADDAF00-2B2B-E8E6-1097-992F6BB60103}"/>
              </a:ext>
            </a:extLst>
          </p:cNvPr>
          <p:cNvGrpSpPr/>
          <p:nvPr/>
        </p:nvGrpSpPr>
        <p:grpSpPr>
          <a:xfrm>
            <a:off x="476384" y="284070"/>
            <a:ext cx="11144350" cy="2746524"/>
            <a:chOff x="476384" y="284070"/>
            <a:chExt cx="6023476" cy="2746524"/>
          </a:xfrm>
          <a:effectLst>
            <a:outerShdw blurRad="127000" dist="38100" dir="2700000" algn="tl" rotWithShape="0">
              <a:schemeClr val="accent2">
                <a:alpha val="30000"/>
              </a:schemeClr>
            </a:outerShdw>
          </a:effectLst>
        </p:grpSpPr>
        <p:sp>
          <p:nvSpPr>
            <p:cNvPr id="56" name="Rectangle: Rounded Corners 55">
              <a:extLst>
                <a:ext uri="{FF2B5EF4-FFF2-40B4-BE49-F238E27FC236}">
                  <a16:creationId xmlns:a16="http://schemas.microsoft.com/office/drawing/2014/main" id="{0489051F-2CCF-5E73-B1B5-6CDFD48E4643}"/>
                </a:ext>
              </a:extLst>
            </p:cNvPr>
            <p:cNvSpPr/>
            <p:nvPr/>
          </p:nvSpPr>
          <p:spPr>
            <a:xfrm>
              <a:off x="476384" y="2346456"/>
              <a:ext cx="2202180" cy="68413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00"/>
            </a:p>
          </p:txBody>
        </p:sp>
        <p:sp>
          <p:nvSpPr>
            <p:cNvPr id="57" name="Rectangle: Rounded Corners 56">
              <a:extLst>
                <a:ext uri="{FF2B5EF4-FFF2-40B4-BE49-F238E27FC236}">
                  <a16:creationId xmlns:a16="http://schemas.microsoft.com/office/drawing/2014/main" id="{26D14E8A-A026-68C4-1396-E8A820FD1113}"/>
                </a:ext>
              </a:extLst>
            </p:cNvPr>
            <p:cNvSpPr/>
            <p:nvPr/>
          </p:nvSpPr>
          <p:spPr>
            <a:xfrm>
              <a:off x="4297680" y="2346456"/>
              <a:ext cx="2202180" cy="68413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00"/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8C6AE98B-9D81-76D4-A748-C561BDDF320E}"/>
                </a:ext>
              </a:extLst>
            </p:cNvPr>
            <p:cNvSpPr/>
            <p:nvPr/>
          </p:nvSpPr>
          <p:spPr>
            <a:xfrm>
              <a:off x="1874520" y="2346456"/>
              <a:ext cx="2985770" cy="6841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00"/>
            </a:p>
          </p:txBody>
        </p:sp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D56C7FCB-03B0-362C-AF0A-5AEECC878B94}"/>
                </a:ext>
              </a:extLst>
            </p:cNvPr>
            <p:cNvGrpSpPr/>
            <p:nvPr/>
          </p:nvGrpSpPr>
          <p:grpSpPr>
            <a:xfrm>
              <a:off x="476384" y="284070"/>
              <a:ext cx="6023476" cy="2457836"/>
              <a:chOff x="476384" y="284070"/>
              <a:chExt cx="6023476" cy="2764872"/>
            </a:xfrm>
          </p:grpSpPr>
          <p:sp>
            <p:nvSpPr>
              <p:cNvPr id="51" name="Rectangle: Rounded Corners 50">
                <a:extLst>
                  <a:ext uri="{FF2B5EF4-FFF2-40B4-BE49-F238E27FC236}">
                    <a16:creationId xmlns:a16="http://schemas.microsoft.com/office/drawing/2014/main" id="{A7A8F15F-98C7-F7C7-2A43-1A4FBFDF5ABD}"/>
                  </a:ext>
                </a:extLst>
              </p:cNvPr>
              <p:cNvSpPr/>
              <p:nvPr/>
            </p:nvSpPr>
            <p:spPr>
              <a:xfrm>
                <a:off x="476384" y="284070"/>
                <a:ext cx="2202180" cy="769601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400"/>
              </a:p>
            </p:txBody>
          </p:sp>
          <p:sp>
            <p:nvSpPr>
              <p:cNvPr id="52" name="Rectangle: Rounded Corners 51">
                <a:extLst>
                  <a:ext uri="{FF2B5EF4-FFF2-40B4-BE49-F238E27FC236}">
                    <a16:creationId xmlns:a16="http://schemas.microsoft.com/office/drawing/2014/main" id="{93EDC695-EB0F-D623-0A84-B6755AFEC95A}"/>
                  </a:ext>
                </a:extLst>
              </p:cNvPr>
              <p:cNvSpPr/>
              <p:nvPr/>
            </p:nvSpPr>
            <p:spPr>
              <a:xfrm>
                <a:off x="4297680" y="284070"/>
                <a:ext cx="2202180" cy="769601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400"/>
              </a:p>
            </p:txBody>
          </p:sp>
          <p:sp>
            <p:nvSpPr>
              <p:cNvPr id="53" name="Rectangle 52">
                <a:extLst>
                  <a:ext uri="{FF2B5EF4-FFF2-40B4-BE49-F238E27FC236}">
                    <a16:creationId xmlns:a16="http://schemas.microsoft.com/office/drawing/2014/main" id="{B6A1AC80-2A03-E066-52AC-27E17346C622}"/>
                  </a:ext>
                </a:extLst>
              </p:cNvPr>
              <p:cNvSpPr/>
              <p:nvPr/>
            </p:nvSpPr>
            <p:spPr>
              <a:xfrm>
                <a:off x="1874520" y="284070"/>
                <a:ext cx="2985770" cy="76960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400"/>
              </a:p>
            </p:txBody>
          </p:sp>
          <p:sp>
            <p:nvSpPr>
              <p:cNvPr id="24" name="Flowchart: Process 23">
                <a:extLst>
                  <a:ext uri="{FF2B5EF4-FFF2-40B4-BE49-F238E27FC236}">
                    <a16:creationId xmlns:a16="http://schemas.microsoft.com/office/drawing/2014/main" id="{B42E59AD-AD5D-B509-1242-958F43F10E8F}"/>
                  </a:ext>
                </a:extLst>
              </p:cNvPr>
              <p:cNvSpPr/>
              <p:nvPr/>
            </p:nvSpPr>
            <p:spPr>
              <a:xfrm>
                <a:off x="476384" y="419101"/>
                <a:ext cx="6023476" cy="2629841"/>
              </a:xfrm>
              <a:prstGeom prst="flowChartProcess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5" name="Title 1">
            <a:extLst>
              <a:ext uri="{FF2B5EF4-FFF2-40B4-BE49-F238E27FC236}">
                <a16:creationId xmlns:a16="http://schemas.microsoft.com/office/drawing/2014/main" id="{C6CA59C5-407A-4FAB-4353-71E1B6EFDC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7784" y="523875"/>
            <a:ext cx="10902950" cy="956516"/>
          </a:xfrm>
        </p:spPr>
        <p:txBody>
          <a:bodyPr/>
          <a:lstStyle/>
          <a:p>
            <a:r>
              <a:rPr lang="en-US" sz="1600" b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Key Elements</a:t>
            </a:r>
            <a:br>
              <a:rPr lang="en-US"/>
            </a:br>
            <a:r>
              <a:rPr lang="en-US"/>
              <a:t>What is a Dual Eligible Special Needs Plan (DSNP)?</a:t>
            </a:r>
            <a:br>
              <a:rPr lang="en-US"/>
            </a:br>
            <a:br>
              <a:rPr lang="en-US" sz="1600" i="1"/>
            </a:br>
            <a:endParaRPr lang="en-US"/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F0131803-7FE8-E27E-5787-04599FDC3563}"/>
              </a:ext>
            </a:extLst>
          </p:cNvPr>
          <p:cNvCxnSpPr>
            <a:cxnSpLocks/>
          </p:cNvCxnSpPr>
          <p:nvPr/>
        </p:nvCxnSpPr>
        <p:spPr>
          <a:xfrm>
            <a:off x="717784" y="1292254"/>
            <a:ext cx="7755656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Freeform 8">
            <a:extLst>
              <a:ext uri="{FF2B5EF4-FFF2-40B4-BE49-F238E27FC236}">
                <a16:creationId xmlns:a16="http://schemas.microsoft.com/office/drawing/2014/main" id="{79FD223D-6625-3F72-9714-A11A5B09F641}"/>
              </a:ext>
            </a:extLst>
          </p:cNvPr>
          <p:cNvSpPr/>
          <p:nvPr/>
        </p:nvSpPr>
        <p:spPr>
          <a:xfrm>
            <a:off x="476384" y="6368892"/>
            <a:ext cx="241400" cy="345756"/>
          </a:xfrm>
          <a:custGeom>
            <a:avLst/>
            <a:gdLst>
              <a:gd name="connsiteX0" fmla="*/ 241400 w 241400"/>
              <a:gd name="connsiteY0" fmla="*/ 281835 h 345756"/>
              <a:gd name="connsiteX1" fmla="*/ 241400 w 241400"/>
              <a:gd name="connsiteY1" fmla="*/ 311912 h 345756"/>
              <a:gd name="connsiteX2" fmla="*/ 151992 w 241400"/>
              <a:gd name="connsiteY2" fmla="*/ 333806 h 345756"/>
              <a:gd name="connsiteX3" fmla="*/ 89407 w 241400"/>
              <a:gd name="connsiteY3" fmla="*/ 333806 h 345756"/>
              <a:gd name="connsiteX4" fmla="*/ 0 w 241400"/>
              <a:gd name="connsiteY4" fmla="*/ 345756 h 345756"/>
              <a:gd name="connsiteX5" fmla="*/ 0 w 241400"/>
              <a:gd name="connsiteY5" fmla="*/ 315680 h 345756"/>
              <a:gd name="connsiteX6" fmla="*/ 89407 w 241400"/>
              <a:gd name="connsiteY6" fmla="*/ 303730 h 345756"/>
              <a:gd name="connsiteX7" fmla="*/ 151992 w 241400"/>
              <a:gd name="connsiteY7" fmla="*/ 303730 h 345756"/>
              <a:gd name="connsiteX8" fmla="*/ 241400 w 241400"/>
              <a:gd name="connsiteY8" fmla="*/ 281835 h 345756"/>
              <a:gd name="connsiteX9" fmla="*/ 241400 w 241400"/>
              <a:gd name="connsiteY9" fmla="*/ 231708 h 345756"/>
              <a:gd name="connsiteX10" fmla="*/ 241400 w 241400"/>
              <a:gd name="connsiteY10" fmla="*/ 261785 h 345756"/>
              <a:gd name="connsiteX11" fmla="*/ 151992 w 241400"/>
              <a:gd name="connsiteY11" fmla="*/ 283679 h 345756"/>
              <a:gd name="connsiteX12" fmla="*/ 89407 w 241400"/>
              <a:gd name="connsiteY12" fmla="*/ 283679 h 345756"/>
              <a:gd name="connsiteX13" fmla="*/ 0 w 241400"/>
              <a:gd name="connsiteY13" fmla="*/ 295631 h 345756"/>
              <a:gd name="connsiteX14" fmla="*/ 0 w 241400"/>
              <a:gd name="connsiteY14" fmla="*/ 265553 h 345756"/>
              <a:gd name="connsiteX15" fmla="*/ 89407 w 241400"/>
              <a:gd name="connsiteY15" fmla="*/ 253603 h 345756"/>
              <a:gd name="connsiteX16" fmla="*/ 151992 w 241400"/>
              <a:gd name="connsiteY16" fmla="*/ 253603 h 345756"/>
              <a:gd name="connsiteX17" fmla="*/ 241400 w 241400"/>
              <a:gd name="connsiteY17" fmla="*/ 231708 h 345756"/>
              <a:gd name="connsiteX18" fmla="*/ 208972 w 241400"/>
              <a:gd name="connsiteY18" fmla="*/ 129529 h 345756"/>
              <a:gd name="connsiteX19" fmla="*/ 241399 w 241400"/>
              <a:gd name="connsiteY19" fmla="*/ 129529 h 345756"/>
              <a:gd name="connsiteX20" fmla="*/ 241399 w 241400"/>
              <a:gd name="connsiteY20" fmla="*/ 211987 h 345756"/>
              <a:gd name="connsiteX21" fmla="*/ 208972 w 241400"/>
              <a:gd name="connsiteY21" fmla="*/ 228655 h 345756"/>
              <a:gd name="connsiteX22" fmla="*/ 139314 w 241400"/>
              <a:gd name="connsiteY22" fmla="*/ 129529 h 345756"/>
              <a:gd name="connsiteX23" fmla="*/ 171742 w 241400"/>
              <a:gd name="connsiteY23" fmla="*/ 129529 h 345756"/>
              <a:gd name="connsiteX24" fmla="*/ 171742 w 241400"/>
              <a:gd name="connsiteY24" fmla="*/ 234032 h 345756"/>
              <a:gd name="connsiteX25" fmla="*/ 139314 w 241400"/>
              <a:gd name="connsiteY25" fmla="*/ 234032 h 345756"/>
              <a:gd name="connsiteX26" fmla="*/ 139314 w 241400"/>
              <a:gd name="connsiteY26" fmla="*/ 184360 h 345756"/>
              <a:gd name="connsiteX27" fmla="*/ 69657 w 241400"/>
              <a:gd name="connsiteY27" fmla="*/ 129529 h 345756"/>
              <a:gd name="connsiteX28" fmla="*/ 102085 w 241400"/>
              <a:gd name="connsiteY28" fmla="*/ 129529 h 345756"/>
              <a:gd name="connsiteX29" fmla="*/ 102085 w 241400"/>
              <a:gd name="connsiteY29" fmla="*/ 234032 h 345756"/>
              <a:gd name="connsiteX30" fmla="*/ 69657 w 241400"/>
              <a:gd name="connsiteY30" fmla="*/ 234032 h 345756"/>
              <a:gd name="connsiteX31" fmla="*/ 69657 w 241400"/>
              <a:gd name="connsiteY31" fmla="*/ 184360 h 345756"/>
              <a:gd name="connsiteX32" fmla="*/ 0 w 241400"/>
              <a:gd name="connsiteY32" fmla="*/ 129529 h 345756"/>
              <a:gd name="connsiteX33" fmla="*/ 32428 w 241400"/>
              <a:gd name="connsiteY33" fmla="*/ 129529 h 345756"/>
              <a:gd name="connsiteX34" fmla="*/ 32428 w 241400"/>
              <a:gd name="connsiteY34" fmla="*/ 234032 h 345756"/>
              <a:gd name="connsiteX35" fmla="*/ 0 w 241400"/>
              <a:gd name="connsiteY35" fmla="*/ 234032 h 345756"/>
              <a:gd name="connsiteX36" fmla="*/ 0 w 241400"/>
              <a:gd name="connsiteY36" fmla="*/ 184360 h 345756"/>
              <a:gd name="connsiteX37" fmla="*/ 0 w 241400"/>
              <a:gd name="connsiteY37" fmla="*/ 80523 h 345756"/>
              <a:gd name="connsiteX38" fmla="*/ 241400 w 241400"/>
              <a:gd name="connsiteY38" fmla="*/ 80523 h 345756"/>
              <a:gd name="connsiteX39" fmla="*/ 241400 w 241400"/>
              <a:gd name="connsiteY39" fmla="*/ 109957 h 345756"/>
              <a:gd name="connsiteX40" fmla="*/ 120700 w 241400"/>
              <a:gd name="connsiteY40" fmla="*/ 109957 h 345756"/>
              <a:gd name="connsiteX41" fmla="*/ 0 w 241400"/>
              <a:gd name="connsiteY41" fmla="*/ 109957 h 345756"/>
              <a:gd name="connsiteX42" fmla="*/ 120700 w 241400"/>
              <a:gd name="connsiteY42" fmla="*/ 0 h 345756"/>
              <a:gd name="connsiteX43" fmla="*/ 241400 w 241400"/>
              <a:gd name="connsiteY43" fmla="*/ 40101 h 345756"/>
              <a:gd name="connsiteX44" fmla="*/ 241400 w 241400"/>
              <a:gd name="connsiteY44" fmla="*/ 70498 h 345756"/>
              <a:gd name="connsiteX45" fmla="*/ 120700 w 241400"/>
              <a:gd name="connsiteY45" fmla="*/ 30397 h 345756"/>
              <a:gd name="connsiteX46" fmla="*/ 0 w 241400"/>
              <a:gd name="connsiteY46" fmla="*/ 70498 h 345756"/>
              <a:gd name="connsiteX47" fmla="*/ 0 w 241400"/>
              <a:gd name="connsiteY47" fmla="*/ 40101 h 3457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241400" h="345756">
                <a:moveTo>
                  <a:pt x="241400" y="281835"/>
                </a:moveTo>
                <a:lnTo>
                  <a:pt x="241400" y="311912"/>
                </a:lnTo>
                <a:cubicBezTo>
                  <a:pt x="240758" y="313681"/>
                  <a:pt x="229057" y="333806"/>
                  <a:pt x="151992" y="333806"/>
                </a:cubicBezTo>
                <a:lnTo>
                  <a:pt x="89407" y="333806"/>
                </a:lnTo>
                <a:cubicBezTo>
                  <a:pt x="10361" y="334411"/>
                  <a:pt x="1505" y="344664"/>
                  <a:pt x="0" y="345756"/>
                </a:cubicBezTo>
                <a:lnTo>
                  <a:pt x="0" y="315680"/>
                </a:lnTo>
                <a:cubicBezTo>
                  <a:pt x="1505" y="314588"/>
                  <a:pt x="10361" y="304335"/>
                  <a:pt x="89407" y="303730"/>
                </a:cubicBezTo>
                <a:lnTo>
                  <a:pt x="151992" y="303730"/>
                </a:lnTo>
                <a:cubicBezTo>
                  <a:pt x="229057" y="303730"/>
                  <a:pt x="240758" y="283604"/>
                  <a:pt x="241400" y="281835"/>
                </a:cubicBezTo>
                <a:close/>
                <a:moveTo>
                  <a:pt x="241400" y="231708"/>
                </a:moveTo>
                <a:lnTo>
                  <a:pt x="241400" y="261785"/>
                </a:lnTo>
                <a:cubicBezTo>
                  <a:pt x="240758" y="263554"/>
                  <a:pt x="229057" y="283679"/>
                  <a:pt x="151992" y="283679"/>
                </a:cubicBezTo>
                <a:lnTo>
                  <a:pt x="89407" y="283679"/>
                </a:lnTo>
                <a:cubicBezTo>
                  <a:pt x="10361" y="284284"/>
                  <a:pt x="1505" y="294539"/>
                  <a:pt x="0" y="295631"/>
                </a:cubicBezTo>
                <a:lnTo>
                  <a:pt x="0" y="265553"/>
                </a:lnTo>
                <a:cubicBezTo>
                  <a:pt x="1505" y="264461"/>
                  <a:pt x="10361" y="254208"/>
                  <a:pt x="89407" y="253603"/>
                </a:cubicBezTo>
                <a:lnTo>
                  <a:pt x="151992" y="253603"/>
                </a:lnTo>
                <a:cubicBezTo>
                  <a:pt x="229057" y="253603"/>
                  <a:pt x="240758" y="233478"/>
                  <a:pt x="241400" y="231708"/>
                </a:cubicBezTo>
                <a:close/>
                <a:moveTo>
                  <a:pt x="208972" y="129529"/>
                </a:moveTo>
                <a:lnTo>
                  <a:pt x="241399" y="129529"/>
                </a:lnTo>
                <a:lnTo>
                  <a:pt x="241399" y="211987"/>
                </a:lnTo>
                <a:cubicBezTo>
                  <a:pt x="240971" y="213169"/>
                  <a:pt x="235558" y="222563"/>
                  <a:pt x="208972" y="228655"/>
                </a:cubicBezTo>
                <a:close/>
                <a:moveTo>
                  <a:pt x="139314" y="129529"/>
                </a:moveTo>
                <a:lnTo>
                  <a:pt x="171742" y="129529"/>
                </a:lnTo>
                <a:lnTo>
                  <a:pt x="171742" y="234032"/>
                </a:lnTo>
                <a:lnTo>
                  <a:pt x="139314" y="234032"/>
                </a:lnTo>
                <a:lnTo>
                  <a:pt x="139314" y="184360"/>
                </a:lnTo>
                <a:close/>
                <a:moveTo>
                  <a:pt x="69657" y="129529"/>
                </a:moveTo>
                <a:lnTo>
                  <a:pt x="102085" y="129529"/>
                </a:lnTo>
                <a:lnTo>
                  <a:pt x="102085" y="234032"/>
                </a:lnTo>
                <a:lnTo>
                  <a:pt x="69657" y="234032"/>
                </a:lnTo>
                <a:lnTo>
                  <a:pt x="69657" y="184360"/>
                </a:lnTo>
                <a:close/>
                <a:moveTo>
                  <a:pt x="0" y="129529"/>
                </a:moveTo>
                <a:lnTo>
                  <a:pt x="32428" y="129529"/>
                </a:lnTo>
                <a:lnTo>
                  <a:pt x="32428" y="234032"/>
                </a:lnTo>
                <a:lnTo>
                  <a:pt x="0" y="234032"/>
                </a:lnTo>
                <a:lnTo>
                  <a:pt x="0" y="184360"/>
                </a:lnTo>
                <a:close/>
                <a:moveTo>
                  <a:pt x="0" y="80523"/>
                </a:moveTo>
                <a:lnTo>
                  <a:pt x="241400" y="80523"/>
                </a:lnTo>
                <a:lnTo>
                  <a:pt x="241400" y="109957"/>
                </a:lnTo>
                <a:lnTo>
                  <a:pt x="120700" y="109957"/>
                </a:lnTo>
                <a:lnTo>
                  <a:pt x="0" y="109957"/>
                </a:lnTo>
                <a:close/>
                <a:moveTo>
                  <a:pt x="120700" y="0"/>
                </a:moveTo>
                <a:lnTo>
                  <a:pt x="241400" y="40101"/>
                </a:lnTo>
                <a:lnTo>
                  <a:pt x="241400" y="70498"/>
                </a:lnTo>
                <a:lnTo>
                  <a:pt x="120700" y="30397"/>
                </a:lnTo>
                <a:lnTo>
                  <a:pt x="0" y="70498"/>
                </a:lnTo>
                <a:lnTo>
                  <a:pt x="0" y="40101"/>
                </a:lnTo>
                <a:close/>
              </a:path>
            </a:pathLst>
          </a:custGeom>
          <a:solidFill>
            <a:srgbClr val="009CA6"/>
          </a:solidFill>
          <a:ln w="17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FBF75B7-2E47-DB89-E061-5E83862E4AFA}"/>
              </a:ext>
            </a:extLst>
          </p:cNvPr>
          <p:cNvSpPr txBox="1"/>
          <p:nvPr/>
        </p:nvSpPr>
        <p:spPr>
          <a:xfrm>
            <a:off x="717784" y="1441682"/>
            <a:ext cx="104302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/>
              <a:t>A Dual Eligible Special Needs Plan (DSNP) is designed to help people with the most of complex health needs navigate complex healthcare systems.</a:t>
            </a:r>
            <a:endParaRPr lang="en-US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0DE3DC4F-22BD-82D4-0AE1-FC03E0847882}"/>
              </a:ext>
            </a:extLst>
          </p:cNvPr>
          <p:cNvSpPr/>
          <p:nvPr/>
        </p:nvSpPr>
        <p:spPr>
          <a:xfrm>
            <a:off x="765819" y="2231365"/>
            <a:ext cx="2118269" cy="510540"/>
          </a:xfrm>
          <a:prstGeom prst="round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>
                <a:solidFill>
                  <a:schemeClr val="tx1"/>
                </a:solidFill>
              </a:rPr>
              <a:t>Patient-centered Expansive Benefits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0E1E9273-FD43-3A47-AC68-117E3DD0822E}"/>
              </a:ext>
            </a:extLst>
          </p:cNvPr>
          <p:cNvSpPr/>
          <p:nvPr/>
        </p:nvSpPr>
        <p:spPr>
          <a:xfrm>
            <a:off x="5005191" y="2231365"/>
            <a:ext cx="2118269" cy="510540"/>
          </a:xfrm>
          <a:prstGeom prst="round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>
                <a:solidFill>
                  <a:schemeClr val="tx1"/>
                </a:solidFill>
              </a:rPr>
              <a:t>Simplified Billing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BA4F5EA5-B3D8-10A1-3929-76E280F6E682}"/>
              </a:ext>
            </a:extLst>
          </p:cNvPr>
          <p:cNvSpPr/>
          <p:nvPr/>
        </p:nvSpPr>
        <p:spPr>
          <a:xfrm>
            <a:off x="9244564" y="2226258"/>
            <a:ext cx="2118269" cy="510540"/>
          </a:xfrm>
          <a:prstGeom prst="round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lvl="1" algn="ctr" defTabSz="6223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en-US" sz="1200">
                <a:solidFill>
                  <a:schemeClr val="tx1"/>
                </a:solidFill>
              </a:rPr>
              <a:t>Enhanced Care Coordination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59CD224-56CB-6CEF-9B9A-FE041CD32175}"/>
              </a:ext>
            </a:extLst>
          </p:cNvPr>
          <p:cNvCxnSpPr>
            <a:cxnSpLocks/>
          </p:cNvCxnSpPr>
          <p:nvPr/>
        </p:nvCxnSpPr>
        <p:spPr>
          <a:xfrm>
            <a:off x="3063149" y="2481528"/>
            <a:ext cx="1737451" cy="0"/>
          </a:xfrm>
          <a:prstGeom prst="line">
            <a:avLst/>
          </a:prstGeom>
          <a:ln w="19050">
            <a:solidFill>
              <a:schemeClr val="accent2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CA0C9F3-DD2E-B028-B842-0A8003E4F497}"/>
              </a:ext>
            </a:extLst>
          </p:cNvPr>
          <p:cNvCxnSpPr>
            <a:cxnSpLocks/>
          </p:cNvCxnSpPr>
          <p:nvPr/>
        </p:nvCxnSpPr>
        <p:spPr>
          <a:xfrm>
            <a:off x="7330440" y="2486635"/>
            <a:ext cx="1679744" cy="0"/>
          </a:xfrm>
          <a:prstGeom prst="line">
            <a:avLst/>
          </a:prstGeom>
          <a:ln w="19050">
            <a:solidFill>
              <a:schemeClr val="accent2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50790CA1-A66D-4640-6A80-D43317C5680A}"/>
              </a:ext>
            </a:extLst>
          </p:cNvPr>
          <p:cNvSpPr txBox="1"/>
          <p:nvPr/>
        </p:nvSpPr>
        <p:spPr>
          <a:xfrm>
            <a:off x="476383" y="3126974"/>
            <a:ext cx="111443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chemeClr val="bg1"/>
                </a:solidFill>
              </a:rPr>
              <a:t>Benefits of DSNP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982570A1-C4BB-41B7-D088-A1BFE3C654C5}"/>
              </a:ext>
            </a:extLst>
          </p:cNvPr>
          <p:cNvCxnSpPr>
            <a:cxnSpLocks/>
          </p:cNvCxnSpPr>
          <p:nvPr/>
        </p:nvCxnSpPr>
        <p:spPr>
          <a:xfrm>
            <a:off x="5262563" y="3496306"/>
            <a:ext cx="1574006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DC799F80-7A7D-B05D-09C5-FC44B4B6E370}"/>
              </a:ext>
            </a:extLst>
          </p:cNvPr>
          <p:cNvSpPr/>
          <p:nvPr/>
        </p:nvSpPr>
        <p:spPr>
          <a:xfrm>
            <a:off x="476383" y="3664270"/>
            <a:ext cx="1798320" cy="2379818"/>
          </a:xfrm>
          <a:prstGeom prst="roundRect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000" b="1">
              <a:solidFill>
                <a:srgbClr val="000000"/>
              </a:solidFill>
              <a:latin typeface="Calibri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000" b="1">
              <a:solidFill>
                <a:srgbClr val="000000"/>
              </a:solidFill>
              <a:latin typeface="Calibri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Coordinated Care </a:t>
            </a:r>
            <a:endParaRPr kumimoji="0" lang="en-US" sz="10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Integrated services</a:t>
            </a: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</a:endParaRPr>
          </a:p>
          <a:p>
            <a:pPr marL="285750" marR="0" lvl="0" indent="-28575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Dedicated single point of contact</a:t>
            </a:r>
          </a:p>
          <a:p>
            <a:pPr marL="285750" marR="0" lvl="0" indent="-28575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Integrated care team structure </a:t>
            </a:r>
          </a:p>
        </p:txBody>
      </p: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37CEA5AA-EE7F-8E46-C50C-A38301F833ED}"/>
              </a:ext>
            </a:extLst>
          </p:cNvPr>
          <p:cNvSpPr/>
          <p:nvPr/>
        </p:nvSpPr>
        <p:spPr>
          <a:xfrm>
            <a:off x="2345589" y="3664270"/>
            <a:ext cx="1798320" cy="2379818"/>
          </a:xfrm>
          <a:prstGeom prst="roundRect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000" b="1">
              <a:solidFill>
                <a:srgbClr val="000000"/>
              </a:solidFill>
              <a:latin typeface="Calibri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000" b="1">
              <a:solidFill>
                <a:srgbClr val="000000"/>
              </a:solidFill>
              <a:latin typeface="Calibri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Cost Savings</a:t>
            </a:r>
          </a:p>
          <a:p>
            <a:pPr marL="285750" marR="0" lvl="0" indent="-28575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No premiums </a:t>
            </a:r>
          </a:p>
          <a:p>
            <a:pPr marL="285750" marR="0" lvl="0" indent="-28575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No co-pays</a:t>
            </a:r>
          </a:p>
        </p:txBody>
      </p: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4B30472C-118C-1645-E28D-94CEB51944B1}"/>
              </a:ext>
            </a:extLst>
          </p:cNvPr>
          <p:cNvSpPr/>
          <p:nvPr/>
        </p:nvSpPr>
        <p:spPr>
          <a:xfrm>
            <a:off x="4214795" y="3664270"/>
            <a:ext cx="1798320" cy="2379818"/>
          </a:xfrm>
          <a:prstGeom prst="roundRect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000" b="1">
              <a:solidFill>
                <a:srgbClr val="000000"/>
              </a:solidFill>
              <a:latin typeface="Calibri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000" b="1">
              <a:solidFill>
                <a:srgbClr val="000000"/>
              </a:solidFill>
              <a:latin typeface="Calibri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Focus on Preventative Care</a:t>
            </a:r>
          </a:p>
          <a:p>
            <a:pPr marL="285750" marR="0" lvl="0" indent="-28575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Health promotion</a:t>
            </a:r>
          </a:p>
          <a:p>
            <a:pPr marL="285750" marR="0" lvl="0" indent="-28575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Wellness Services</a:t>
            </a:r>
          </a:p>
        </p:txBody>
      </p:sp>
      <p:sp>
        <p:nvSpPr>
          <p:cNvPr id="45" name="Rectangle: Rounded Corners 44">
            <a:extLst>
              <a:ext uri="{FF2B5EF4-FFF2-40B4-BE49-F238E27FC236}">
                <a16:creationId xmlns:a16="http://schemas.microsoft.com/office/drawing/2014/main" id="{7E8CE2E0-3AC0-A85B-5AFC-1DEEE0CC5B9F}"/>
              </a:ext>
            </a:extLst>
          </p:cNvPr>
          <p:cNvSpPr/>
          <p:nvPr/>
        </p:nvSpPr>
        <p:spPr>
          <a:xfrm>
            <a:off x="6084001" y="3664270"/>
            <a:ext cx="1798320" cy="2379818"/>
          </a:xfrm>
          <a:prstGeom prst="roundRect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000" b="1">
              <a:solidFill>
                <a:srgbClr val="000000"/>
              </a:solidFill>
              <a:latin typeface="Calibri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000" b="1">
              <a:solidFill>
                <a:srgbClr val="000000"/>
              </a:solidFill>
              <a:latin typeface="Calibri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Personalized Support</a:t>
            </a:r>
          </a:p>
          <a:p>
            <a:pPr marL="285750" marR="0" lvl="0" indent="-28575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Care management and individualized care plan</a:t>
            </a:r>
          </a:p>
          <a:p>
            <a:pPr marL="285750" marR="0" lvl="0" indent="-28575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Chronic disease management</a:t>
            </a: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</a:endParaRPr>
          </a:p>
          <a:p>
            <a:pPr marL="285750" marR="0" lvl="0" indent="-28575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Behavioral Health care management</a:t>
            </a: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</a:endParaRPr>
          </a:p>
        </p:txBody>
      </p: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5AB21658-E148-7A6E-EC1D-57245927B893}"/>
              </a:ext>
            </a:extLst>
          </p:cNvPr>
          <p:cNvSpPr/>
          <p:nvPr/>
        </p:nvSpPr>
        <p:spPr>
          <a:xfrm>
            <a:off x="7953207" y="3644101"/>
            <a:ext cx="1798320" cy="2379818"/>
          </a:xfrm>
          <a:prstGeom prst="roundRect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000" b="1">
              <a:solidFill>
                <a:srgbClr val="000000"/>
              </a:solidFill>
              <a:latin typeface="Calibri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000" b="1">
              <a:solidFill>
                <a:srgbClr val="000000"/>
              </a:solidFill>
              <a:latin typeface="Calibri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Comprehensive and Streamlined Access to services </a:t>
            </a:r>
          </a:p>
          <a:p>
            <a:pPr marL="285750" marR="0" lvl="0" indent="-28575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Medical and long-term care</a:t>
            </a: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</a:endParaRPr>
          </a:p>
          <a:p>
            <a:pPr marL="285750" marR="0" lvl="0" indent="-28575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Prescription drugs</a:t>
            </a: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</a:endParaRPr>
          </a:p>
          <a:p>
            <a:pPr marL="285750" marR="0" lvl="0" indent="-28575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Care management</a:t>
            </a: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</a:endParaRPr>
          </a:p>
          <a:p>
            <a:pPr marL="285750" marR="0" lvl="0" indent="-28575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Long term services and supports (LTSS)</a:t>
            </a:r>
            <a:endParaRPr kumimoji="0" lang="en-US" sz="10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9" name="Rectangle: Rounded Corners 48">
            <a:extLst>
              <a:ext uri="{FF2B5EF4-FFF2-40B4-BE49-F238E27FC236}">
                <a16:creationId xmlns:a16="http://schemas.microsoft.com/office/drawing/2014/main" id="{32D8E808-A59A-96BC-48C7-1C402F0C4A24}"/>
              </a:ext>
            </a:extLst>
          </p:cNvPr>
          <p:cNvSpPr/>
          <p:nvPr/>
        </p:nvSpPr>
        <p:spPr>
          <a:xfrm>
            <a:off x="9822414" y="3644101"/>
            <a:ext cx="1798320" cy="2379818"/>
          </a:xfrm>
          <a:prstGeom prst="roundRect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000" b="1">
              <a:solidFill>
                <a:srgbClr val="000000"/>
              </a:solidFill>
              <a:latin typeface="Calibri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000" b="1">
              <a:solidFill>
                <a:srgbClr val="000000"/>
              </a:solidFill>
              <a:latin typeface="Calibri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Simplified Processes </a:t>
            </a:r>
          </a:p>
          <a:p>
            <a:pPr marL="285750" marR="0" lvl="0" indent="-28575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Minimizes administrative burden</a:t>
            </a: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</a:endParaRPr>
          </a:p>
          <a:p>
            <a:pPr marL="285750" marR="0" lvl="0" indent="-28575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One plan, one card</a:t>
            </a: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</a:endParaRPr>
          </a:p>
        </p:txBody>
      </p:sp>
      <p:pic>
        <p:nvPicPr>
          <p:cNvPr id="66" name="Graphic 65" descr="Cheers outline">
            <a:extLst>
              <a:ext uri="{FF2B5EF4-FFF2-40B4-BE49-F238E27FC236}">
                <a16:creationId xmlns:a16="http://schemas.microsoft.com/office/drawing/2014/main" id="{299810FC-3E85-BB42-AD50-EB276E0D4F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99601" y="3758006"/>
            <a:ext cx="551884" cy="551884"/>
          </a:xfrm>
          <a:prstGeom prst="rect">
            <a:avLst/>
          </a:prstGeom>
        </p:spPr>
      </p:pic>
      <p:pic>
        <p:nvPicPr>
          <p:cNvPr id="68" name="Graphic 67" descr="Receipt outline">
            <a:extLst>
              <a:ext uri="{FF2B5EF4-FFF2-40B4-BE49-F238E27FC236}">
                <a16:creationId xmlns:a16="http://schemas.microsoft.com/office/drawing/2014/main" id="{1B796533-764C-0172-7EB5-D02755BC47D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956145" y="3728816"/>
            <a:ext cx="577209" cy="577209"/>
          </a:xfrm>
          <a:prstGeom prst="rect">
            <a:avLst/>
          </a:prstGeom>
        </p:spPr>
      </p:pic>
      <p:pic>
        <p:nvPicPr>
          <p:cNvPr id="70" name="Graphic 69" descr="Stethoscope outline">
            <a:extLst>
              <a:ext uri="{FF2B5EF4-FFF2-40B4-BE49-F238E27FC236}">
                <a16:creationId xmlns:a16="http://schemas.microsoft.com/office/drawing/2014/main" id="{570063CE-5FFD-9EDD-2559-A3A47A91A8C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4852364" y="3746652"/>
            <a:ext cx="508281" cy="508281"/>
          </a:xfrm>
          <a:prstGeom prst="rect">
            <a:avLst/>
          </a:prstGeom>
        </p:spPr>
      </p:pic>
      <p:pic>
        <p:nvPicPr>
          <p:cNvPr id="72" name="Graphic 71" descr="User network outline">
            <a:extLst>
              <a:ext uri="{FF2B5EF4-FFF2-40B4-BE49-F238E27FC236}">
                <a16:creationId xmlns:a16="http://schemas.microsoft.com/office/drawing/2014/main" id="{476D7E87-CF09-8DAE-7DB3-E6DFC6A93317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6641664" y="3721547"/>
            <a:ext cx="589558" cy="589558"/>
          </a:xfrm>
          <a:prstGeom prst="rect">
            <a:avLst/>
          </a:prstGeom>
        </p:spPr>
      </p:pic>
      <p:pic>
        <p:nvPicPr>
          <p:cNvPr id="74" name="Graphic 73" descr="Hospital outline">
            <a:extLst>
              <a:ext uri="{FF2B5EF4-FFF2-40B4-BE49-F238E27FC236}">
                <a16:creationId xmlns:a16="http://schemas.microsoft.com/office/drawing/2014/main" id="{CED2DBB7-A09F-B149-A0EE-1410E294162B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557588" y="3706014"/>
            <a:ext cx="589558" cy="589558"/>
          </a:xfrm>
          <a:prstGeom prst="rect">
            <a:avLst/>
          </a:prstGeom>
        </p:spPr>
      </p:pic>
      <p:pic>
        <p:nvPicPr>
          <p:cNvPr id="76" name="Graphic 75" descr="Workflow outline">
            <a:extLst>
              <a:ext uri="{FF2B5EF4-FFF2-40B4-BE49-F238E27FC236}">
                <a16:creationId xmlns:a16="http://schemas.microsoft.com/office/drawing/2014/main" id="{755BA7A6-19EF-3BB6-3640-A6B914C41FD8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0426795" y="3716467"/>
            <a:ext cx="589558" cy="589558"/>
          </a:xfrm>
          <a:prstGeom prst="rect">
            <a:avLst/>
          </a:prstGeom>
        </p:spPr>
      </p:pic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AC2F97A1-5B41-CCB9-FB5D-71E3560D6B9F}"/>
              </a:ext>
            </a:extLst>
          </p:cNvPr>
          <p:cNvCxnSpPr>
            <a:cxnSpLocks/>
          </p:cNvCxnSpPr>
          <p:nvPr/>
        </p:nvCxnSpPr>
        <p:spPr>
          <a:xfrm>
            <a:off x="672925" y="4333420"/>
            <a:ext cx="1399715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A7B5033A-5DE2-E2BC-6612-1AC43D291CDB}"/>
              </a:ext>
            </a:extLst>
          </p:cNvPr>
          <p:cNvCxnSpPr>
            <a:cxnSpLocks/>
          </p:cNvCxnSpPr>
          <p:nvPr/>
        </p:nvCxnSpPr>
        <p:spPr>
          <a:xfrm>
            <a:off x="2544891" y="4333420"/>
            <a:ext cx="1399715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177CC56E-BDA8-D8D8-5251-8D727DE76941}"/>
              </a:ext>
            </a:extLst>
          </p:cNvPr>
          <p:cNvCxnSpPr>
            <a:cxnSpLocks/>
          </p:cNvCxnSpPr>
          <p:nvPr/>
        </p:nvCxnSpPr>
        <p:spPr>
          <a:xfrm>
            <a:off x="4406646" y="4333420"/>
            <a:ext cx="1399715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E7F6B67E-B235-2BC5-6B5C-AC8D829E5AC3}"/>
              </a:ext>
            </a:extLst>
          </p:cNvPr>
          <p:cNvCxnSpPr>
            <a:cxnSpLocks/>
          </p:cNvCxnSpPr>
          <p:nvPr/>
        </p:nvCxnSpPr>
        <p:spPr>
          <a:xfrm>
            <a:off x="6234342" y="4333420"/>
            <a:ext cx="1399715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0B67C5D3-5CEB-4FDB-8C33-FF3FEBDDB6D6}"/>
              </a:ext>
            </a:extLst>
          </p:cNvPr>
          <p:cNvCxnSpPr>
            <a:cxnSpLocks/>
          </p:cNvCxnSpPr>
          <p:nvPr/>
        </p:nvCxnSpPr>
        <p:spPr>
          <a:xfrm>
            <a:off x="8117665" y="4333420"/>
            <a:ext cx="1399715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05ACBF87-F119-A97F-0BB8-0BC734861F85}"/>
              </a:ext>
            </a:extLst>
          </p:cNvPr>
          <p:cNvCxnSpPr>
            <a:cxnSpLocks/>
          </p:cNvCxnSpPr>
          <p:nvPr/>
        </p:nvCxnSpPr>
        <p:spPr>
          <a:xfrm>
            <a:off x="10021716" y="4333420"/>
            <a:ext cx="1399715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Oval 86">
            <a:extLst>
              <a:ext uri="{FF2B5EF4-FFF2-40B4-BE49-F238E27FC236}">
                <a16:creationId xmlns:a16="http://schemas.microsoft.com/office/drawing/2014/main" id="{74DDB35C-9118-E638-EED5-A0BF56ACAD08}"/>
              </a:ext>
            </a:extLst>
          </p:cNvPr>
          <p:cNvSpPr/>
          <p:nvPr/>
        </p:nvSpPr>
        <p:spPr>
          <a:xfrm>
            <a:off x="3748994" y="2300728"/>
            <a:ext cx="365760" cy="365760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3200" b="1">
                <a:latin typeface="Roboto Black" panose="02000000000000000000" pitchFamily="2" charset="0"/>
                <a:ea typeface="Roboto Black" panose="02000000000000000000" pitchFamily="2" charset="0"/>
              </a:rPr>
              <a:t>+</a:t>
            </a:r>
          </a:p>
        </p:txBody>
      </p:sp>
      <p:sp>
        <p:nvSpPr>
          <p:cNvPr id="88" name="Oval 87">
            <a:extLst>
              <a:ext uri="{FF2B5EF4-FFF2-40B4-BE49-F238E27FC236}">
                <a16:creationId xmlns:a16="http://schemas.microsoft.com/office/drawing/2014/main" id="{358E58D5-6A48-B107-762F-E1273D787E9F}"/>
              </a:ext>
            </a:extLst>
          </p:cNvPr>
          <p:cNvSpPr/>
          <p:nvPr/>
        </p:nvSpPr>
        <p:spPr>
          <a:xfrm>
            <a:off x="7987432" y="2291028"/>
            <a:ext cx="365760" cy="365760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3200" b="1">
                <a:latin typeface="Roboto Black" panose="02000000000000000000" pitchFamily="2" charset="0"/>
                <a:ea typeface="Roboto Black" panose="02000000000000000000" pitchFamily="2" charset="0"/>
              </a:rPr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6537415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E67A222-7466-F507-2A46-2A8632FB8680}"/>
              </a:ext>
            </a:extLst>
          </p:cNvPr>
          <p:cNvSpPr txBox="1"/>
          <p:nvPr/>
        </p:nvSpPr>
        <p:spPr>
          <a:xfrm>
            <a:off x="904875" y="6221975"/>
            <a:ext cx="45910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/>
              <a:t>* Since this is a requirement for all One Care and SCO plans, you may be asked to complete multiple MOC trainings for members enrolled in the different health plans.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93904CA-523D-97D2-D5DB-FE2E9DC7BB92}"/>
              </a:ext>
            </a:extLst>
          </p:cNvPr>
          <p:cNvSpPr txBox="1"/>
          <p:nvPr/>
        </p:nvSpPr>
        <p:spPr>
          <a:xfrm>
            <a:off x="4017523" y="6318021"/>
            <a:ext cx="71206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/>
              <a:t>Mass General Brigham Health Plan   |   Confidential—do not copy or distribute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B308E751-6BB7-4175-15EC-62B022D6B001}"/>
              </a:ext>
            </a:extLst>
          </p:cNvPr>
          <p:cNvSpPr/>
          <p:nvPr/>
        </p:nvSpPr>
        <p:spPr>
          <a:xfrm>
            <a:off x="-1" y="0"/>
            <a:ext cx="12192001" cy="6858000"/>
          </a:xfrm>
          <a:prstGeom prst="rect">
            <a:avLst/>
          </a:prstGeom>
          <a:gradFill>
            <a:gsLst>
              <a:gs pos="42000">
                <a:srgbClr val="004F97"/>
              </a:gs>
              <a:gs pos="0">
                <a:schemeClr val="accent2"/>
              </a:gs>
              <a:gs pos="100000">
                <a:schemeClr val="accent1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269676B9-44C4-8811-9112-4FC2FB6DE995}"/>
              </a:ext>
            </a:extLst>
          </p:cNvPr>
          <p:cNvSpPr/>
          <p:nvPr/>
        </p:nvSpPr>
        <p:spPr>
          <a:xfrm>
            <a:off x="0" y="6225540"/>
            <a:ext cx="12192000" cy="6324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984E9DEE-7AF1-3B1F-A056-99084361E17A}"/>
              </a:ext>
            </a:extLst>
          </p:cNvPr>
          <p:cNvSpPr/>
          <p:nvPr/>
        </p:nvSpPr>
        <p:spPr>
          <a:xfrm>
            <a:off x="7985760" y="6225540"/>
            <a:ext cx="2103120" cy="6324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>
                <a:latin typeface="Roboto" panose="02000000000000000000" pitchFamily="2" charset="0"/>
                <a:ea typeface="Roboto" panose="02000000000000000000" pitchFamily="2" charset="0"/>
              </a:rPr>
              <a:t>Complete: 24%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6DFAE1E6-CD15-3400-C923-B795617AB90D}"/>
              </a:ext>
            </a:extLst>
          </p:cNvPr>
          <p:cNvSpPr/>
          <p:nvPr/>
        </p:nvSpPr>
        <p:spPr>
          <a:xfrm>
            <a:off x="5882640" y="6225540"/>
            <a:ext cx="2103120" cy="6324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>
                <a:latin typeface="Roboto" panose="02000000000000000000" pitchFamily="2" charset="0"/>
                <a:ea typeface="Roboto" panose="02000000000000000000" pitchFamily="2" charset="0"/>
              </a:rPr>
              <a:t>Section: 1/5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064FEF67-C3DA-EBFC-968B-4A5B4D851490}"/>
              </a:ext>
            </a:extLst>
          </p:cNvPr>
          <p:cNvSpPr/>
          <p:nvPr/>
        </p:nvSpPr>
        <p:spPr>
          <a:xfrm>
            <a:off x="10088880" y="6225540"/>
            <a:ext cx="2103120" cy="63246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b="1">
                <a:latin typeface="Roboto" panose="02000000000000000000" pitchFamily="2" charset="0"/>
                <a:ea typeface="Roboto" panose="02000000000000000000" pitchFamily="2" charset="0"/>
              </a:rPr>
              <a:t>Next </a:t>
            </a:r>
            <a:r>
              <a:rPr lang="en-US" sz="1600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→</a:t>
            </a:r>
            <a:endParaRPr lang="en-US" sz="1600" b="1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444DA9AF-89D6-9BCA-22B5-3E70E34D8FB8}"/>
              </a:ext>
            </a:extLst>
          </p:cNvPr>
          <p:cNvGrpSpPr/>
          <p:nvPr/>
        </p:nvGrpSpPr>
        <p:grpSpPr>
          <a:xfrm>
            <a:off x="476384" y="284070"/>
            <a:ext cx="11144350" cy="2332130"/>
            <a:chOff x="476384" y="284070"/>
            <a:chExt cx="6023476" cy="2746524"/>
          </a:xfrm>
          <a:effectLst>
            <a:outerShdw blurRad="127000" dist="38100" dir="2700000" algn="tl" rotWithShape="0">
              <a:schemeClr val="accent2">
                <a:alpha val="30000"/>
              </a:schemeClr>
            </a:outerShdw>
          </a:effectLst>
        </p:grpSpPr>
        <p:sp>
          <p:nvSpPr>
            <p:cNvPr id="40" name="Rectangle: Rounded Corners 39">
              <a:extLst>
                <a:ext uri="{FF2B5EF4-FFF2-40B4-BE49-F238E27FC236}">
                  <a16:creationId xmlns:a16="http://schemas.microsoft.com/office/drawing/2014/main" id="{026B871F-0337-4855-C2A1-31C918DAEFB6}"/>
                </a:ext>
              </a:extLst>
            </p:cNvPr>
            <p:cNvSpPr/>
            <p:nvPr/>
          </p:nvSpPr>
          <p:spPr>
            <a:xfrm>
              <a:off x="476384" y="2346456"/>
              <a:ext cx="2202180" cy="68413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00"/>
            </a:p>
          </p:txBody>
        </p:sp>
        <p:sp>
          <p:nvSpPr>
            <p:cNvPr id="41" name="Rectangle: Rounded Corners 40">
              <a:extLst>
                <a:ext uri="{FF2B5EF4-FFF2-40B4-BE49-F238E27FC236}">
                  <a16:creationId xmlns:a16="http://schemas.microsoft.com/office/drawing/2014/main" id="{EABD9EE6-9377-3102-987F-47CB5110BDEB}"/>
                </a:ext>
              </a:extLst>
            </p:cNvPr>
            <p:cNvSpPr/>
            <p:nvPr/>
          </p:nvSpPr>
          <p:spPr>
            <a:xfrm>
              <a:off x="4297680" y="2346456"/>
              <a:ext cx="2202180" cy="68413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00"/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CFF292FE-F90F-2500-CAD4-064A87852096}"/>
                </a:ext>
              </a:extLst>
            </p:cNvPr>
            <p:cNvSpPr/>
            <p:nvPr/>
          </p:nvSpPr>
          <p:spPr>
            <a:xfrm>
              <a:off x="1874520" y="2346456"/>
              <a:ext cx="2985770" cy="6841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00"/>
            </a:p>
          </p:txBody>
        </p:sp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EB9AE913-3BB6-2720-EB0E-9ED7745390D7}"/>
                </a:ext>
              </a:extLst>
            </p:cNvPr>
            <p:cNvGrpSpPr/>
            <p:nvPr/>
          </p:nvGrpSpPr>
          <p:grpSpPr>
            <a:xfrm>
              <a:off x="476384" y="284070"/>
              <a:ext cx="6023476" cy="2457836"/>
              <a:chOff x="476384" y="284070"/>
              <a:chExt cx="6023476" cy="2764872"/>
            </a:xfrm>
          </p:grpSpPr>
          <p:sp>
            <p:nvSpPr>
              <p:cNvPr id="44" name="Rectangle: Rounded Corners 43">
                <a:extLst>
                  <a:ext uri="{FF2B5EF4-FFF2-40B4-BE49-F238E27FC236}">
                    <a16:creationId xmlns:a16="http://schemas.microsoft.com/office/drawing/2014/main" id="{5B9BDEB1-F912-3944-2A8B-69F8B673ABC8}"/>
                  </a:ext>
                </a:extLst>
              </p:cNvPr>
              <p:cNvSpPr/>
              <p:nvPr/>
            </p:nvSpPr>
            <p:spPr>
              <a:xfrm>
                <a:off x="476384" y="284070"/>
                <a:ext cx="2202180" cy="769601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400"/>
              </a:p>
            </p:txBody>
          </p:sp>
          <p:sp>
            <p:nvSpPr>
              <p:cNvPr id="45" name="Rectangle: Rounded Corners 44">
                <a:extLst>
                  <a:ext uri="{FF2B5EF4-FFF2-40B4-BE49-F238E27FC236}">
                    <a16:creationId xmlns:a16="http://schemas.microsoft.com/office/drawing/2014/main" id="{21ADA69D-E169-2233-F349-D435A50E1767}"/>
                  </a:ext>
                </a:extLst>
              </p:cNvPr>
              <p:cNvSpPr/>
              <p:nvPr/>
            </p:nvSpPr>
            <p:spPr>
              <a:xfrm>
                <a:off x="4297680" y="284070"/>
                <a:ext cx="2202180" cy="769601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400"/>
              </a:p>
            </p:txBody>
          </p:sp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1FE6F4A8-BD84-52D3-95CF-20E67D152162}"/>
                  </a:ext>
                </a:extLst>
              </p:cNvPr>
              <p:cNvSpPr/>
              <p:nvPr/>
            </p:nvSpPr>
            <p:spPr>
              <a:xfrm>
                <a:off x="1874520" y="284070"/>
                <a:ext cx="2985770" cy="76960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400"/>
              </a:p>
            </p:txBody>
          </p:sp>
          <p:sp>
            <p:nvSpPr>
              <p:cNvPr id="47" name="Flowchart: Process 46">
                <a:extLst>
                  <a:ext uri="{FF2B5EF4-FFF2-40B4-BE49-F238E27FC236}">
                    <a16:creationId xmlns:a16="http://schemas.microsoft.com/office/drawing/2014/main" id="{256FB4CC-120B-B7F2-0525-65BC9B19A281}"/>
                  </a:ext>
                </a:extLst>
              </p:cNvPr>
              <p:cNvSpPr/>
              <p:nvPr/>
            </p:nvSpPr>
            <p:spPr>
              <a:xfrm>
                <a:off x="476384" y="419101"/>
                <a:ext cx="6023476" cy="2629841"/>
              </a:xfrm>
              <a:prstGeom prst="flowChartProcess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48" name="Title 1">
            <a:extLst>
              <a:ext uri="{FF2B5EF4-FFF2-40B4-BE49-F238E27FC236}">
                <a16:creationId xmlns:a16="http://schemas.microsoft.com/office/drawing/2014/main" id="{F06B4B22-4681-B1C8-E132-90EF15ABC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7784" y="523875"/>
            <a:ext cx="10902950" cy="956516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US" sz="1600" b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Key Elements</a:t>
            </a:r>
            <a:br>
              <a:rPr lang="en-US" sz="1600" b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n-US"/>
              <a:t>What is a Model of Care (MOC)?</a:t>
            </a:r>
            <a:br>
              <a:rPr lang="en-US"/>
            </a:br>
            <a:br>
              <a:rPr lang="en-US" sz="1600" i="1"/>
            </a:br>
            <a:endParaRPr lang="en-US"/>
          </a:p>
        </p:txBody>
      </p: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98DFC0FF-F269-FEE5-3BB9-C5D468838F82}"/>
              </a:ext>
            </a:extLst>
          </p:cNvPr>
          <p:cNvCxnSpPr>
            <a:cxnSpLocks/>
          </p:cNvCxnSpPr>
          <p:nvPr/>
        </p:nvCxnSpPr>
        <p:spPr>
          <a:xfrm>
            <a:off x="717784" y="1292254"/>
            <a:ext cx="7755656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>
            <a:extLst>
              <a:ext uri="{FF2B5EF4-FFF2-40B4-BE49-F238E27FC236}">
                <a16:creationId xmlns:a16="http://schemas.microsoft.com/office/drawing/2014/main" id="{15852020-0785-8ED1-286E-78176D0F01F9}"/>
              </a:ext>
            </a:extLst>
          </p:cNvPr>
          <p:cNvSpPr txBox="1"/>
          <p:nvPr/>
        </p:nvSpPr>
        <p:spPr>
          <a:xfrm>
            <a:off x="717784" y="1441682"/>
            <a:ext cx="104302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/>
              <a:t>The Centers for Medicare &amp; Medicaid Services (CMS) and the Massachusetts Executive Office of Health &amp; Human Services (EOHHS) require Mass General Brigham Health Plan</a:t>
            </a:r>
            <a:r>
              <a:rPr lang="en-US" i="1" baseline="30000"/>
              <a:t>*</a:t>
            </a:r>
            <a:r>
              <a:rPr lang="en-US" i="1"/>
              <a:t> to annually train providers on its Senior Care Options (SCO) and One Care NCQA Approved Models of Care. </a:t>
            </a:r>
          </a:p>
          <a:p>
            <a:endParaRPr lang="en-US"/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04EF1636-256D-849B-7700-B4DAE5BE19A0}"/>
              </a:ext>
            </a:extLst>
          </p:cNvPr>
          <p:cNvGrpSpPr/>
          <p:nvPr/>
        </p:nvGrpSpPr>
        <p:grpSpPr>
          <a:xfrm>
            <a:off x="476988" y="2699752"/>
            <a:ext cx="5524130" cy="1541504"/>
            <a:chOff x="476384" y="284070"/>
            <a:chExt cx="6023476" cy="2746524"/>
          </a:xfrm>
          <a:effectLst>
            <a:outerShdw blurRad="127000" dist="38100" dir="2700000" algn="tl" rotWithShape="0">
              <a:schemeClr val="accent2">
                <a:alpha val="30000"/>
              </a:schemeClr>
            </a:outerShdw>
          </a:effectLst>
        </p:grpSpPr>
        <p:sp>
          <p:nvSpPr>
            <p:cNvPr id="52" name="Rectangle: Rounded Corners 51">
              <a:extLst>
                <a:ext uri="{FF2B5EF4-FFF2-40B4-BE49-F238E27FC236}">
                  <a16:creationId xmlns:a16="http://schemas.microsoft.com/office/drawing/2014/main" id="{50954E4A-EBED-4024-4763-2C2CC8C697BC}"/>
                </a:ext>
              </a:extLst>
            </p:cNvPr>
            <p:cNvSpPr/>
            <p:nvPr/>
          </p:nvSpPr>
          <p:spPr>
            <a:xfrm>
              <a:off x="476384" y="2346456"/>
              <a:ext cx="2202180" cy="68413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00"/>
            </a:p>
          </p:txBody>
        </p:sp>
        <p:sp>
          <p:nvSpPr>
            <p:cNvPr id="53" name="Rectangle: Rounded Corners 52">
              <a:extLst>
                <a:ext uri="{FF2B5EF4-FFF2-40B4-BE49-F238E27FC236}">
                  <a16:creationId xmlns:a16="http://schemas.microsoft.com/office/drawing/2014/main" id="{D8791C3D-DDEE-709D-BF2E-7C05747B969D}"/>
                </a:ext>
              </a:extLst>
            </p:cNvPr>
            <p:cNvSpPr/>
            <p:nvPr/>
          </p:nvSpPr>
          <p:spPr>
            <a:xfrm>
              <a:off x="4297680" y="2346456"/>
              <a:ext cx="2202180" cy="68413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00"/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5030245F-2BBA-7035-F866-5067CC2C471F}"/>
                </a:ext>
              </a:extLst>
            </p:cNvPr>
            <p:cNvSpPr/>
            <p:nvPr/>
          </p:nvSpPr>
          <p:spPr>
            <a:xfrm>
              <a:off x="1874520" y="2346456"/>
              <a:ext cx="2985770" cy="6841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00"/>
            </a:p>
          </p:txBody>
        </p:sp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86C7FA8A-31B9-6FA7-4C4D-F3F9774F1725}"/>
                </a:ext>
              </a:extLst>
            </p:cNvPr>
            <p:cNvGrpSpPr/>
            <p:nvPr/>
          </p:nvGrpSpPr>
          <p:grpSpPr>
            <a:xfrm>
              <a:off x="476384" y="284070"/>
              <a:ext cx="6023476" cy="2457836"/>
              <a:chOff x="476384" y="284070"/>
              <a:chExt cx="6023476" cy="2764872"/>
            </a:xfrm>
          </p:grpSpPr>
          <p:sp>
            <p:nvSpPr>
              <p:cNvPr id="56" name="Rectangle: Rounded Corners 55">
                <a:extLst>
                  <a:ext uri="{FF2B5EF4-FFF2-40B4-BE49-F238E27FC236}">
                    <a16:creationId xmlns:a16="http://schemas.microsoft.com/office/drawing/2014/main" id="{59615147-24DE-5640-C845-F167C57CB102}"/>
                  </a:ext>
                </a:extLst>
              </p:cNvPr>
              <p:cNvSpPr/>
              <p:nvPr/>
            </p:nvSpPr>
            <p:spPr>
              <a:xfrm>
                <a:off x="476384" y="284070"/>
                <a:ext cx="2202180" cy="769601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400"/>
              </a:p>
            </p:txBody>
          </p:sp>
          <p:sp>
            <p:nvSpPr>
              <p:cNvPr id="57" name="Rectangle: Rounded Corners 56">
                <a:extLst>
                  <a:ext uri="{FF2B5EF4-FFF2-40B4-BE49-F238E27FC236}">
                    <a16:creationId xmlns:a16="http://schemas.microsoft.com/office/drawing/2014/main" id="{0AD99507-7E3D-6F3E-3108-3D79BF0979BE}"/>
                  </a:ext>
                </a:extLst>
              </p:cNvPr>
              <p:cNvSpPr/>
              <p:nvPr/>
            </p:nvSpPr>
            <p:spPr>
              <a:xfrm>
                <a:off x="4297680" y="284070"/>
                <a:ext cx="2202180" cy="769601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400"/>
              </a:p>
            </p:txBody>
          </p:sp>
          <p:sp>
            <p:nvSpPr>
              <p:cNvPr id="58" name="Rectangle 57">
                <a:extLst>
                  <a:ext uri="{FF2B5EF4-FFF2-40B4-BE49-F238E27FC236}">
                    <a16:creationId xmlns:a16="http://schemas.microsoft.com/office/drawing/2014/main" id="{2297B6CE-1B90-D43B-89E3-A3062567BCB1}"/>
                  </a:ext>
                </a:extLst>
              </p:cNvPr>
              <p:cNvSpPr/>
              <p:nvPr/>
            </p:nvSpPr>
            <p:spPr>
              <a:xfrm>
                <a:off x="1874520" y="284070"/>
                <a:ext cx="2985770" cy="76960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400"/>
              </a:p>
            </p:txBody>
          </p:sp>
          <p:sp>
            <p:nvSpPr>
              <p:cNvPr id="59" name="Flowchart: Process 58">
                <a:extLst>
                  <a:ext uri="{FF2B5EF4-FFF2-40B4-BE49-F238E27FC236}">
                    <a16:creationId xmlns:a16="http://schemas.microsoft.com/office/drawing/2014/main" id="{8A919717-4AA3-15D6-E192-1B471E0B06D8}"/>
                  </a:ext>
                </a:extLst>
              </p:cNvPr>
              <p:cNvSpPr/>
              <p:nvPr/>
            </p:nvSpPr>
            <p:spPr>
              <a:xfrm>
                <a:off x="476384" y="419101"/>
                <a:ext cx="6023476" cy="2629841"/>
              </a:xfrm>
              <a:prstGeom prst="flowChartProcess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105345FC-DAF4-A2B5-006D-31724405658D}"/>
              </a:ext>
            </a:extLst>
          </p:cNvPr>
          <p:cNvGrpSpPr/>
          <p:nvPr/>
        </p:nvGrpSpPr>
        <p:grpSpPr>
          <a:xfrm>
            <a:off x="476988" y="4345029"/>
            <a:ext cx="5524130" cy="1541504"/>
            <a:chOff x="476384" y="284070"/>
            <a:chExt cx="6023476" cy="2746524"/>
          </a:xfrm>
          <a:effectLst>
            <a:outerShdw blurRad="127000" dist="38100" dir="2700000" algn="tl" rotWithShape="0">
              <a:schemeClr val="accent2">
                <a:alpha val="30000"/>
              </a:schemeClr>
            </a:outerShdw>
          </a:effectLst>
        </p:grpSpPr>
        <p:sp>
          <p:nvSpPr>
            <p:cNvPr id="61" name="Rectangle: Rounded Corners 60">
              <a:extLst>
                <a:ext uri="{FF2B5EF4-FFF2-40B4-BE49-F238E27FC236}">
                  <a16:creationId xmlns:a16="http://schemas.microsoft.com/office/drawing/2014/main" id="{501AEE87-B4BF-AA4C-42B6-58487B4CE614}"/>
                </a:ext>
              </a:extLst>
            </p:cNvPr>
            <p:cNvSpPr/>
            <p:nvPr/>
          </p:nvSpPr>
          <p:spPr>
            <a:xfrm>
              <a:off x="476384" y="2346456"/>
              <a:ext cx="2202180" cy="68413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00"/>
            </a:p>
          </p:txBody>
        </p:sp>
        <p:sp>
          <p:nvSpPr>
            <p:cNvPr id="62" name="Rectangle: Rounded Corners 61">
              <a:extLst>
                <a:ext uri="{FF2B5EF4-FFF2-40B4-BE49-F238E27FC236}">
                  <a16:creationId xmlns:a16="http://schemas.microsoft.com/office/drawing/2014/main" id="{0FE13C0C-B2B6-5874-8206-ED2CCDD4AE8D}"/>
                </a:ext>
              </a:extLst>
            </p:cNvPr>
            <p:cNvSpPr/>
            <p:nvPr/>
          </p:nvSpPr>
          <p:spPr>
            <a:xfrm>
              <a:off x="4297680" y="2346456"/>
              <a:ext cx="2202180" cy="68413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00"/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0F1422C4-7FFE-5B04-E7BD-6CC2062A7C87}"/>
                </a:ext>
              </a:extLst>
            </p:cNvPr>
            <p:cNvSpPr/>
            <p:nvPr/>
          </p:nvSpPr>
          <p:spPr>
            <a:xfrm>
              <a:off x="1874520" y="2346456"/>
              <a:ext cx="2985770" cy="6841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00"/>
            </a:p>
          </p:txBody>
        </p:sp>
        <p:grpSp>
          <p:nvGrpSpPr>
            <p:cNvPr id="64" name="Group 63">
              <a:extLst>
                <a:ext uri="{FF2B5EF4-FFF2-40B4-BE49-F238E27FC236}">
                  <a16:creationId xmlns:a16="http://schemas.microsoft.com/office/drawing/2014/main" id="{AAEE2FD1-D115-0066-C485-0274C9D91EE3}"/>
                </a:ext>
              </a:extLst>
            </p:cNvPr>
            <p:cNvGrpSpPr/>
            <p:nvPr/>
          </p:nvGrpSpPr>
          <p:grpSpPr>
            <a:xfrm>
              <a:off x="476384" y="284070"/>
              <a:ext cx="6023476" cy="2457836"/>
              <a:chOff x="476384" y="284070"/>
              <a:chExt cx="6023476" cy="2764872"/>
            </a:xfrm>
          </p:grpSpPr>
          <p:sp>
            <p:nvSpPr>
              <p:cNvPr id="65" name="Rectangle: Rounded Corners 64">
                <a:extLst>
                  <a:ext uri="{FF2B5EF4-FFF2-40B4-BE49-F238E27FC236}">
                    <a16:creationId xmlns:a16="http://schemas.microsoft.com/office/drawing/2014/main" id="{39CD7D02-604B-9402-2E76-31A0FCDDB694}"/>
                  </a:ext>
                </a:extLst>
              </p:cNvPr>
              <p:cNvSpPr/>
              <p:nvPr/>
            </p:nvSpPr>
            <p:spPr>
              <a:xfrm>
                <a:off x="476384" y="284070"/>
                <a:ext cx="2202180" cy="769601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400"/>
              </a:p>
            </p:txBody>
          </p:sp>
          <p:sp>
            <p:nvSpPr>
              <p:cNvPr id="66" name="Rectangle: Rounded Corners 65">
                <a:extLst>
                  <a:ext uri="{FF2B5EF4-FFF2-40B4-BE49-F238E27FC236}">
                    <a16:creationId xmlns:a16="http://schemas.microsoft.com/office/drawing/2014/main" id="{7FC45703-16D6-B82E-7DAA-1D56291C6B67}"/>
                  </a:ext>
                </a:extLst>
              </p:cNvPr>
              <p:cNvSpPr/>
              <p:nvPr/>
            </p:nvSpPr>
            <p:spPr>
              <a:xfrm>
                <a:off x="4297680" y="284070"/>
                <a:ext cx="2202180" cy="769601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400"/>
              </a:p>
            </p:txBody>
          </p:sp>
          <p:sp>
            <p:nvSpPr>
              <p:cNvPr id="67" name="Rectangle 66">
                <a:extLst>
                  <a:ext uri="{FF2B5EF4-FFF2-40B4-BE49-F238E27FC236}">
                    <a16:creationId xmlns:a16="http://schemas.microsoft.com/office/drawing/2014/main" id="{CC5C25DA-2F7D-E8CB-656A-7B59DF3BE9E4}"/>
                  </a:ext>
                </a:extLst>
              </p:cNvPr>
              <p:cNvSpPr/>
              <p:nvPr/>
            </p:nvSpPr>
            <p:spPr>
              <a:xfrm>
                <a:off x="1874520" y="284070"/>
                <a:ext cx="2985770" cy="76960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400"/>
              </a:p>
            </p:txBody>
          </p:sp>
          <p:sp>
            <p:nvSpPr>
              <p:cNvPr id="68" name="Flowchart: Process 67">
                <a:extLst>
                  <a:ext uri="{FF2B5EF4-FFF2-40B4-BE49-F238E27FC236}">
                    <a16:creationId xmlns:a16="http://schemas.microsoft.com/office/drawing/2014/main" id="{98BF5B19-62F2-1C25-5EEC-E8E4F5B56FDF}"/>
                  </a:ext>
                </a:extLst>
              </p:cNvPr>
              <p:cNvSpPr/>
              <p:nvPr/>
            </p:nvSpPr>
            <p:spPr>
              <a:xfrm>
                <a:off x="476384" y="419101"/>
                <a:ext cx="6023476" cy="2629841"/>
              </a:xfrm>
              <a:prstGeom prst="flowChartProcess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7" name="Group 86">
            <a:extLst>
              <a:ext uri="{FF2B5EF4-FFF2-40B4-BE49-F238E27FC236}">
                <a16:creationId xmlns:a16="http://schemas.microsoft.com/office/drawing/2014/main" id="{9BC06B3B-7586-036B-202D-CB7873A2150F}"/>
              </a:ext>
            </a:extLst>
          </p:cNvPr>
          <p:cNvGrpSpPr/>
          <p:nvPr/>
        </p:nvGrpSpPr>
        <p:grpSpPr>
          <a:xfrm>
            <a:off x="6096604" y="2699752"/>
            <a:ext cx="5524130" cy="1541504"/>
            <a:chOff x="476384" y="284070"/>
            <a:chExt cx="6023476" cy="2746524"/>
          </a:xfrm>
          <a:effectLst>
            <a:outerShdw blurRad="127000" dist="38100" dir="2700000" algn="tl" rotWithShape="0">
              <a:schemeClr val="accent2">
                <a:alpha val="30000"/>
              </a:schemeClr>
            </a:outerShdw>
          </a:effectLst>
        </p:grpSpPr>
        <p:sp>
          <p:nvSpPr>
            <p:cNvPr id="88" name="Rectangle: Rounded Corners 87">
              <a:extLst>
                <a:ext uri="{FF2B5EF4-FFF2-40B4-BE49-F238E27FC236}">
                  <a16:creationId xmlns:a16="http://schemas.microsoft.com/office/drawing/2014/main" id="{1BD361E5-D9C6-9137-2AD5-BB83FD8E3C9C}"/>
                </a:ext>
              </a:extLst>
            </p:cNvPr>
            <p:cNvSpPr/>
            <p:nvPr/>
          </p:nvSpPr>
          <p:spPr>
            <a:xfrm>
              <a:off x="476384" y="2346456"/>
              <a:ext cx="2202180" cy="68413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00"/>
            </a:p>
          </p:txBody>
        </p:sp>
        <p:sp>
          <p:nvSpPr>
            <p:cNvPr id="89" name="Rectangle: Rounded Corners 88">
              <a:extLst>
                <a:ext uri="{FF2B5EF4-FFF2-40B4-BE49-F238E27FC236}">
                  <a16:creationId xmlns:a16="http://schemas.microsoft.com/office/drawing/2014/main" id="{B6E51BF1-AEF1-52C2-A942-12E7BBEE78B0}"/>
                </a:ext>
              </a:extLst>
            </p:cNvPr>
            <p:cNvSpPr/>
            <p:nvPr/>
          </p:nvSpPr>
          <p:spPr>
            <a:xfrm>
              <a:off x="4297680" y="2346456"/>
              <a:ext cx="2202180" cy="68413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00"/>
            </a:p>
          </p:txBody>
        </p:sp>
        <p:sp>
          <p:nvSpPr>
            <p:cNvPr id="90" name="Rectangle 89">
              <a:extLst>
                <a:ext uri="{FF2B5EF4-FFF2-40B4-BE49-F238E27FC236}">
                  <a16:creationId xmlns:a16="http://schemas.microsoft.com/office/drawing/2014/main" id="{205786C2-F214-8A8F-B26F-4DB58EF04B31}"/>
                </a:ext>
              </a:extLst>
            </p:cNvPr>
            <p:cNvSpPr/>
            <p:nvPr/>
          </p:nvSpPr>
          <p:spPr>
            <a:xfrm>
              <a:off x="1874520" y="2346456"/>
              <a:ext cx="2985770" cy="6841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00"/>
            </a:p>
          </p:txBody>
        </p:sp>
        <p:grpSp>
          <p:nvGrpSpPr>
            <p:cNvPr id="91" name="Group 90">
              <a:extLst>
                <a:ext uri="{FF2B5EF4-FFF2-40B4-BE49-F238E27FC236}">
                  <a16:creationId xmlns:a16="http://schemas.microsoft.com/office/drawing/2014/main" id="{45584404-A7AA-A02F-0C00-E3A150511C85}"/>
                </a:ext>
              </a:extLst>
            </p:cNvPr>
            <p:cNvGrpSpPr/>
            <p:nvPr/>
          </p:nvGrpSpPr>
          <p:grpSpPr>
            <a:xfrm>
              <a:off x="476384" y="284070"/>
              <a:ext cx="6023476" cy="2457836"/>
              <a:chOff x="476384" y="284070"/>
              <a:chExt cx="6023476" cy="2764872"/>
            </a:xfrm>
          </p:grpSpPr>
          <p:sp>
            <p:nvSpPr>
              <p:cNvPr id="92" name="Rectangle: Rounded Corners 91">
                <a:extLst>
                  <a:ext uri="{FF2B5EF4-FFF2-40B4-BE49-F238E27FC236}">
                    <a16:creationId xmlns:a16="http://schemas.microsoft.com/office/drawing/2014/main" id="{48773721-DD48-F3EA-895A-5936497276B5}"/>
                  </a:ext>
                </a:extLst>
              </p:cNvPr>
              <p:cNvSpPr/>
              <p:nvPr/>
            </p:nvSpPr>
            <p:spPr>
              <a:xfrm>
                <a:off x="476384" y="284070"/>
                <a:ext cx="2202180" cy="769601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400"/>
              </a:p>
            </p:txBody>
          </p:sp>
          <p:sp>
            <p:nvSpPr>
              <p:cNvPr id="93" name="Rectangle: Rounded Corners 92">
                <a:extLst>
                  <a:ext uri="{FF2B5EF4-FFF2-40B4-BE49-F238E27FC236}">
                    <a16:creationId xmlns:a16="http://schemas.microsoft.com/office/drawing/2014/main" id="{4F0E3B28-3621-B92A-F3C8-0DDE2CAEFAA5}"/>
                  </a:ext>
                </a:extLst>
              </p:cNvPr>
              <p:cNvSpPr/>
              <p:nvPr/>
            </p:nvSpPr>
            <p:spPr>
              <a:xfrm>
                <a:off x="4297680" y="284070"/>
                <a:ext cx="2202180" cy="769601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400"/>
              </a:p>
            </p:txBody>
          </p:sp>
          <p:sp>
            <p:nvSpPr>
              <p:cNvPr id="94" name="Rectangle 93">
                <a:extLst>
                  <a:ext uri="{FF2B5EF4-FFF2-40B4-BE49-F238E27FC236}">
                    <a16:creationId xmlns:a16="http://schemas.microsoft.com/office/drawing/2014/main" id="{B6677A95-B1AF-46ED-43F4-BF4CB239A3C3}"/>
                  </a:ext>
                </a:extLst>
              </p:cNvPr>
              <p:cNvSpPr/>
              <p:nvPr/>
            </p:nvSpPr>
            <p:spPr>
              <a:xfrm>
                <a:off x="1874520" y="284070"/>
                <a:ext cx="2985770" cy="76960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400"/>
              </a:p>
            </p:txBody>
          </p:sp>
          <p:sp>
            <p:nvSpPr>
              <p:cNvPr id="95" name="Flowchart: Process 94">
                <a:extLst>
                  <a:ext uri="{FF2B5EF4-FFF2-40B4-BE49-F238E27FC236}">
                    <a16:creationId xmlns:a16="http://schemas.microsoft.com/office/drawing/2014/main" id="{FAACBDD6-CF49-3AAC-A708-AAD8D4C0C03E}"/>
                  </a:ext>
                </a:extLst>
              </p:cNvPr>
              <p:cNvSpPr/>
              <p:nvPr/>
            </p:nvSpPr>
            <p:spPr>
              <a:xfrm>
                <a:off x="476384" y="419101"/>
                <a:ext cx="6023476" cy="2629841"/>
              </a:xfrm>
              <a:prstGeom prst="flowChartProcess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96" name="Group 95">
            <a:extLst>
              <a:ext uri="{FF2B5EF4-FFF2-40B4-BE49-F238E27FC236}">
                <a16:creationId xmlns:a16="http://schemas.microsoft.com/office/drawing/2014/main" id="{21016430-5BB8-6AF0-114A-A97B01A09E62}"/>
              </a:ext>
            </a:extLst>
          </p:cNvPr>
          <p:cNvGrpSpPr/>
          <p:nvPr/>
        </p:nvGrpSpPr>
        <p:grpSpPr>
          <a:xfrm>
            <a:off x="6096604" y="4345029"/>
            <a:ext cx="5524130" cy="1541504"/>
            <a:chOff x="476384" y="284070"/>
            <a:chExt cx="6023476" cy="2746524"/>
          </a:xfrm>
          <a:effectLst>
            <a:outerShdw blurRad="127000" dist="38100" dir="2700000" algn="tl" rotWithShape="0">
              <a:schemeClr val="accent2">
                <a:alpha val="30000"/>
              </a:schemeClr>
            </a:outerShdw>
          </a:effectLst>
        </p:grpSpPr>
        <p:sp>
          <p:nvSpPr>
            <p:cNvPr id="97" name="Rectangle: Rounded Corners 96">
              <a:extLst>
                <a:ext uri="{FF2B5EF4-FFF2-40B4-BE49-F238E27FC236}">
                  <a16:creationId xmlns:a16="http://schemas.microsoft.com/office/drawing/2014/main" id="{907D2187-F3B3-C415-98BE-93DCF6F8BF1F}"/>
                </a:ext>
              </a:extLst>
            </p:cNvPr>
            <p:cNvSpPr/>
            <p:nvPr/>
          </p:nvSpPr>
          <p:spPr>
            <a:xfrm>
              <a:off x="476384" y="2346456"/>
              <a:ext cx="2202180" cy="68413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00"/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19C1A228-BBC6-ECF7-EBC6-B548A270D3C7}"/>
                </a:ext>
              </a:extLst>
            </p:cNvPr>
            <p:cNvSpPr/>
            <p:nvPr/>
          </p:nvSpPr>
          <p:spPr>
            <a:xfrm>
              <a:off x="4297680" y="2346456"/>
              <a:ext cx="2202180" cy="68413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00"/>
            </a:p>
          </p:txBody>
        </p:sp>
        <p:sp>
          <p:nvSpPr>
            <p:cNvPr id="99" name="Rectangle 98">
              <a:extLst>
                <a:ext uri="{FF2B5EF4-FFF2-40B4-BE49-F238E27FC236}">
                  <a16:creationId xmlns:a16="http://schemas.microsoft.com/office/drawing/2014/main" id="{B9917033-8DBB-195A-FBA4-E0279263A66E}"/>
                </a:ext>
              </a:extLst>
            </p:cNvPr>
            <p:cNvSpPr/>
            <p:nvPr/>
          </p:nvSpPr>
          <p:spPr>
            <a:xfrm>
              <a:off x="1874520" y="2346456"/>
              <a:ext cx="2985770" cy="6841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00"/>
            </a:p>
          </p:txBody>
        </p:sp>
        <p:grpSp>
          <p:nvGrpSpPr>
            <p:cNvPr id="100" name="Group 99">
              <a:extLst>
                <a:ext uri="{FF2B5EF4-FFF2-40B4-BE49-F238E27FC236}">
                  <a16:creationId xmlns:a16="http://schemas.microsoft.com/office/drawing/2014/main" id="{A2EB6EE6-FEC3-A13C-51A8-27F8A65674D1}"/>
                </a:ext>
              </a:extLst>
            </p:cNvPr>
            <p:cNvGrpSpPr/>
            <p:nvPr/>
          </p:nvGrpSpPr>
          <p:grpSpPr>
            <a:xfrm>
              <a:off x="476384" y="284070"/>
              <a:ext cx="6023476" cy="2457836"/>
              <a:chOff x="476384" y="284070"/>
              <a:chExt cx="6023476" cy="2764872"/>
            </a:xfrm>
          </p:grpSpPr>
          <p:sp>
            <p:nvSpPr>
              <p:cNvPr id="101" name="Rectangle: Rounded Corners 100">
                <a:extLst>
                  <a:ext uri="{FF2B5EF4-FFF2-40B4-BE49-F238E27FC236}">
                    <a16:creationId xmlns:a16="http://schemas.microsoft.com/office/drawing/2014/main" id="{C737AED8-5337-3963-4485-7986F02DCA87}"/>
                  </a:ext>
                </a:extLst>
              </p:cNvPr>
              <p:cNvSpPr/>
              <p:nvPr/>
            </p:nvSpPr>
            <p:spPr>
              <a:xfrm>
                <a:off x="476384" y="284070"/>
                <a:ext cx="2202180" cy="769601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400"/>
              </a:p>
            </p:txBody>
          </p:sp>
          <p:sp>
            <p:nvSpPr>
              <p:cNvPr id="102" name="Rectangle: Rounded Corners 101">
                <a:extLst>
                  <a:ext uri="{FF2B5EF4-FFF2-40B4-BE49-F238E27FC236}">
                    <a16:creationId xmlns:a16="http://schemas.microsoft.com/office/drawing/2014/main" id="{AF4F0031-99C3-A3AC-2119-1BCBBD8B3B40}"/>
                  </a:ext>
                </a:extLst>
              </p:cNvPr>
              <p:cNvSpPr/>
              <p:nvPr/>
            </p:nvSpPr>
            <p:spPr>
              <a:xfrm>
                <a:off x="4297680" y="284070"/>
                <a:ext cx="2202180" cy="769601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400"/>
              </a:p>
            </p:txBody>
          </p:sp>
          <p:sp>
            <p:nvSpPr>
              <p:cNvPr id="103" name="Rectangle 102">
                <a:extLst>
                  <a:ext uri="{FF2B5EF4-FFF2-40B4-BE49-F238E27FC236}">
                    <a16:creationId xmlns:a16="http://schemas.microsoft.com/office/drawing/2014/main" id="{7FD9F627-A8D4-B39A-7C8F-13FFE613DFA8}"/>
                  </a:ext>
                </a:extLst>
              </p:cNvPr>
              <p:cNvSpPr/>
              <p:nvPr/>
            </p:nvSpPr>
            <p:spPr>
              <a:xfrm>
                <a:off x="1874520" y="284070"/>
                <a:ext cx="2985770" cy="76960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400"/>
              </a:p>
            </p:txBody>
          </p:sp>
          <p:sp>
            <p:nvSpPr>
              <p:cNvPr id="104" name="Flowchart: Process 103">
                <a:extLst>
                  <a:ext uri="{FF2B5EF4-FFF2-40B4-BE49-F238E27FC236}">
                    <a16:creationId xmlns:a16="http://schemas.microsoft.com/office/drawing/2014/main" id="{46E20EB6-808F-0901-9559-9314679BA519}"/>
                  </a:ext>
                </a:extLst>
              </p:cNvPr>
              <p:cNvSpPr/>
              <p:nvPr/>
            </p:nvSpPr>
            <p:spPr>
              <a:xfrm>
                <a:off x="476384" y="419101"/>
                <a:ext cx="6023476" cy="2629841"/>
              </a:xfrm>
              <a:prstGeom prst="flowChartProcess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05" name="Oval 104">
            <a:extLst>
              <a:ext uri="{FF2B5EF4-FFF2-40B4-BE49-F238E27FC236}">
                <a16:creationId xmlns:a16="http://schemas.microsoft.com/office/drawing/2014/main" id="{550BFB3E-AFC4-3612-469D-3B4B6A9EB4AE}"/>
              </a:ext>
            </a:extLst>
          </p:cNvPr>
          <p:cNvSpPr/>
          <p:nvPr/>
        </p:nvSpPr>
        <p:spPr>
          <a:xfrm>
            <a:off x="622902" y="3032664"/>
            <a:ext cx="945345" cy="945345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45E5311-DB10-32F3-5BF3-589D9A757584}"/>
              </a:ext>
            </a:extLst>
          </p:cNvPr>
          <p:cNvSpPr txBox="1"/>
          <p:nvPr/>
        </p:nvSpPr>
        <p:spPr>
          <a:xfrm>
            <a:off x="1653742" y="3174161"/>
            <a:ext cx="42037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</a:rPr>
              <a:t>CMS and EOHHS require </a:t>
            </a:r>
            <a:r>
              <a:rPr lang="en-US" sz="1600"/>
              <a:t>DSNP plans to have an NCQA-approved Model of Care (MOC).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CA4448B5-E1B3-1025-0B67-11DEC5CF37C1}"/>
              </a:ext>
            </a:extLst>
          </p:cNvPr>
          <p:cNvSpPr/>
          <p:nvPr/>
        </p:nvSpPr>
        <p:spPr>
          <a:xfrm>
            <a:off x="714242" y="4677601"/>
            <a:ext cx="945345" cy="945345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078B19C-9399-E9CA-4DAF-63EA39EB5426}"/>
              </a:ext>
            </a:extLst>
          </p:cNvPr>
          <p:cNvSpPr txBox="1"/>
          <p:nvPr/>
        </p:nvSpPr>
        <p:spPr>
          <a:xfrm>
            <a:off x="1762758" y="4729006"/>
            <a:ext cx="42037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00000"/>
              </a:lnSpc>
            </a:pPr>
            <a:r>
              <a:rPr lang="en-US" sz="1600"/>
              <a:t>The MOCs generally describe how MGBHP supports SCO and One Care members across four proscribed domains.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D53C9220-D9DE-A723-9E34-513E3AEBC0B1}"/>
              </a:ext>
            </a:extLst>
          </p:cNvPr>
          <p:cNvSpPr/>
          <p:nvPr/>
        </p:nvSpPr>
        <p:spPr>
          <a:xfrm>
            <a:off x="6232527" y="3032664"/>
            <a:ext cx="945345" cy="945345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EFB32E0-7105-C511-A1BF-ADDC18534343}"/>
              </a:ext>
            </a:extLst>
          </p:cNvPr>
          <p:cNvSpPr txBox="1"/>
          <p:nvPr/>
        </p:nvSpPr>
        <p:spPr>
          <a:xfrm>
            <a:off x="7288137" y="3186353"/>
            <a:ext cx="42037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00000"/>
              </a:lnSpc>
            </a:pPr>
            <a:r>
              <a:rPr lang="en-US" sz="1600"/>
              <a:t>Since One Care and SCO are separate DSNPs, they each have their own distinct MOC.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2F0A62E-8BDC-B8DB-7438-537319EEB755}"/>
              </a:ext>
            </a:extLst>
          </p:cNvPr>
          <p:cNvSpPr/>
          <p:nvPr/>
        </p:nvSpPr>
        <p:spPr>
          <a:xfrm>
            <a:off x="6232527" y="4677601"/>
            <a:ext cx="945345" cy="945345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127C6E7-38C0-D316-3C63-7CC36859596F}"/>
              </a:ext>
            </a:extLst>
          </p:cNvPr>
          <p:cNvSpPr txBox="1"/>
          <p:nvPr/>
        </p:nvSpPr>
        <p:spPr>
          <a:xfrm>
            <a:off x="7273358" y="4501829"/>
            <a:ext cx="420376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lnSpc>
                <a:spcPct val="100000"/>
              </a:lnSpc>
              <a:buFont typeface="+mj-lt"/>
              <a:buAutoNum type="arabicPeriod"/>
            </a:pPr>
            <a:r>
              <a:rPr lang="en-US" sz="1600"/>
              <a:t>Description of the Population</a:t>
            </a:r>
          </a:p>
          <a:p>
            <a:pPr marL="342900" lvl="0" indent="-342900">
              <a:lnSpc>
                <a:spcPct val="100000"/>
              </a:lnSpc>
              <a:buFont typeface="+mj-lt"/>
              <a:buAutoNum type="arabicPeriod"/>
            </a:pPr>
            <a:r>
              <a:rPr lang="en-US" sz="1600"/>
              <a:t>Care Coordination</a:t>
            </a:r>
          </a:p>
          <a:p>
            <a:pPr marL="342900" lvl="0" indent="-342900">
              <a:lnSpc>
                <a:spcPct val="100000"/>
              </a:lnSpc>
              <a:buFont typeface="+mj-lt"/>
              <a:buAutoNum type="arabicPeriod"/>
            </a:pPr>
            <a:r>
              <a:rPr lang="en-US" sz="1600"/>
              <a:t>Provider Network</a:t>
            </a:r>
          </a:p>
          <a:p>
            <a:pPr marL="342900" lvl="0" indent="-342900">
              <a:lnSpc>
                <a:spcPct val="100000"/>
              </a:lnSpc>
              <a:buFont typeface="+mj-lt"/>
              <a:buAutoNum type="arabicPeriod"/>
            </a:pPr>
            <a:r>
              <a:rPr lang="en-US" sz="1600"/>
              <a:t>Quality Measurement / </a:t>
            </a:r>
            <a:br>
              <a:rPr lang="en-US" sz="1600"/>
            </a:br>
            <a:r>
              <a:rPr lang="en-US" sz="1600"/>
              <a:t>Performance Improvement</a:t>
            </a:r>
          </a:p>
        </p:txBody>
      </p:sp>
      <p:pic>
        <p:nvPicPr>
          <p:cNvPr id="13" name="Graphic 12" descr="Blueprint with solid fill">
            <a:extLst>
              <a:ext uri="{FF2B5EF4-FFF2-40B4-BE49-F238E27FC236}">
                <a16:creationId xmlns:a16="http://schemas.microsoft.com/office/drawing/2014/main" id="{198FFE0F-EBD5-8534-0C85-11350CA7C36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56648" y="3131952"/>
            <a:ext cx="685800" cy="685800"/>
          </a:xfrm>
          <a:prstGeom prst="rect">
            <a:avLst/>
          </a:prstGeom>
        </p:spPr>
      </p:pic>
      <p:pic>
        <p:nvPicPr>
          <p:cNvPr id="15" name="Graphic 14" descr="Cancer with solid fill">
            <a:extLst>
              <a:ext uri="{FF2B5EF4-FFF2-40B4-BE49-F238E27FC236}">
                <a16:creationId xmlns:a16="http://schemas.microsoft.com/office/drawing/2014/main" id="{1B421E4D-8FB2-7CB4-B387-017303B5B0B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362299" y="3162610"/>
            <a:ext cx="685800" cy="685800"/>
          </a:xfrm>
          <a:prstGeom prst="rect">
            <a:avLst/>
          </a:prstGeom>
        </p:spPr>
      </p:pic>
      <p:pic>
        <p:nvPicPr>
          <p:cNvPr id="17" name="Graphic 16" descr="Group of people with solid fill">
            <a:extLst>
              <a:ext uri="{FF2B5EF4-FFF2-40B4-BE49-F238E27FC236}">
                <a16:creationId xmlns:a16="http://schemas.microsoft.com/office/drawing/2014/main" id="{5C2C7BFB-350D-4BDA-EF99-74E552F28D3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847988" y="4789752"/>
            <a:ext cx="685800" cy="685800"/>
          </a:xfrm>
          <a:prstGeom prst="rect">
            <a:avLst/>
          </a:prstGeom>
        </p:spPr>
      </p:pic>
      <p:pic>
        <p:nvPicPr>
          <p:cNvPr id="19" name="Graphic 18" descr="Hospital with solid fill">
            <a:extLst>
              <a:ext uri="{FF2B5EF4-FFF2-40B4-BE49-F238E27FC236}">
                <a16:creationId xmlns:a16="http://schemas.microsoft.com/office/drawing/2014/main" id="{246E3A88-08FD-A850-565C-00D40818D9D3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6362299" y="4789752"/>
            <a:ext cx="685800" cy="685800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929CC30A-D866-9C09-8A20-5D588BFCBC96}"/>
              </a:ext>
            </a:extLst>
          </p:cNvPr>
          <p:cNvSpPr txBox="1"/>
          <p:nvPr/>
        </p:nvSpPr>
        <p:spPr>
          <a:xfrm>
            <a:off x="443384" y="5925788"/>
            <a:ext cx="1117735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baseline="30000">
                <a:solidFill>
                  <a:schemeClr val="bg1"/>
                </a:solidFill>
              </a:rPr>
              <a:t>* </a:t>
            </a:r>
            <a:r>
              <a:rPr lang="en-US" sz="1200">
                <a:solidFill>
                  <a:schemeClr val="bg1"/>
                </a:solidFill>
              </a:rPr>
              <a:t>Since this is a requirement for all One Care and SCO plans, you may be asked to complete multiple MOC trainings for members enrolled in the different health plans.</a:t>
            </a:r>
          </a:p>
        </p:txBody>
      </p:sp>
      <p:sp>
        <p:nvSpPr>
          <p:cNvPr id="22" name="Freeform 8">
            <a:extLst>
              <a:ext uri="{FF2B5EF4-FFF2-40B4-BE49-F238E27FC236}">
                <a16:creationId xmlns:a16="http://schemas.microsoft.com/office/drawing/2014/main" id="{2E494BFA-5A38-6E4E-3C85-5672F3806D33}"/>
              </a:ext>
            </a:extLst>
          </p:cNvPr>
          <p:cNvSpPr/>
          <p:nvPr/>
        </p:nvSpPr>
        <p:spPr>
          <a:xfrm>
            <a:off x="476384" y="6368892"/>
            <a:ext cx="241400" cy="345756"/>
          </a:xfrm>
          <a:custGeom>
            <a:avLst/>
            <a:gdLst>
              <a:gd name="connsiteX0" fmla="*/ 241400 w 241400"/>
              <a:gd name="connsiteY0" fmla="*/ 281835 h 345756"/>
              <a:gd name="connsiteX1" fmla="*/ 241400 w 241400"/>
              <a:gd name="connsiteY1" fmla="*/ 311912 h 345756"/>
              <a:gd name="connsiteX2" fmla="*/ 151992 w 241400"/>
              <a:gd name="connsiteY2" fmla="*/ 333806 h 345756"/>
              <a:gd name="connsiteX3" fmla="*/ 89407 w 241400"/>
              <a:gd name="connsiteY3" fmla="*/ 333806 h 345756"/>
              <a:gd name="connsiteX4" fmla="*/ 0 w 241400"/>
              <a:gd name="connsiteY4" fmla="*/ 345756 h 345756"/>
              <a:gd name="connsiteX5" fmla="*/ 0 w 241400"/>
              <a:gd name="connsiteY5" fmla="*/ 315680 h 345756"/>
              <a:gd name="connsiteX6" fmla="*/ 89407 w 241400"/>
              <a:gd name="connsiteY6" fmla="*/ 303730 h 345756"/>
              <a:gd name="connsiteX7" fmla="*/ 151992 w 241400"/>
              <a:gd name="connsiteY7" fmla="*/ 303730 h 345756"/>
              <a:gd name="connsiteX8" fmla="*/ 241400 w 241400"/>
              <a:gd name="connsiteY8" fmla="*/ 281835 h 345756"/>
              <a:gd name="connsiteX9" fmla="*/ 241400 w 241400"/>
              <a:gd name="connsiteY9" fmla="*/ 231708 h 345756"/>
              <a:gd name="connsiteX10" fmla="*/ 241400 w 241400"/>
              <a:gd name="connsiteY10" fmla="*/ 261785 h 345756"/>
              <a:gd name="connsiteX11" fmla="*/ 151992 w 241400"/>
              <a:gd name="connsiteY11" fmla="*/ 283679 h 345756"/>
              <a:gd name="connsiteX12" fmla="*/ 89407 w 241400"/>
              <a:gd name="connsiteY12" fmla="*/ 283679 h 345756"/>
              <a:gd name="connsiteX13" fmla="*/ 0 w 241400"/>
              <a:gd name="connsiteY13" fmla="*/ 295631 h 345756"/>
              <a:gd name="connsiteX14" fmla="*/ 0 w 241400"/>
              <a:gd name="connsiteY14" fmla="*/ 265553 h 345756"/>
              <a:gd name="connsiteX15" fmla="*/ 89407 w 241400"/>
              <a:gd name="connsiteY15" fmla="*/ 253603 h 345756"/>
              <a:gd name="connsiteX16" fmla="*/ 151992 w 241400"/>
              <a:gd name="connsiteY16" fmla="*/ 253603 h 345756"/>
              <a:gd name="connsiteX17" fmla="*/ 241400 w 241400"/>
              <a:gd name="connsiteY17" fmla="*/ 231708 h 345756"/>
              <a:gd name="connsiteX18" fmla="*/ 208972 w 241400"/>
              <a:gd name="connsiteY18" fmla="*/ 129529 h 345756"/>
              <a:gd name="connsiteX19" fmla="*/ 241399 w 241400"/>
              <a:gd name="connsiteY19" fmla="*/ 129529 h 345756"/>
              <a:gd name="connsiteX20" fmla="*/ 241399 w 241400"/>
              <a:gd name="connsiteY20" fmla="*/ 211987 h 345756"/>
              <a:gd name="connsiteX21" fmla="*/ 208972 w 241400"/>
              <a:gd name="connsiteY21" fmla="*/ 228655 h 345756"/>
              <a:gd name="connsiteX22" fmla="*/ 139314 w 241400"/>
              <a:gd name="connsiteY22" fmla="*/ 129529 h 345756"/>
              <a:gd name="connsiteX23" fmla="*/ 171742 w 241400"/>
              <a:gd name="connsiteY23" fmla="*/ 129529 h 345756"/>
              <a:gd name="connsiteX24" fmla="*/ 171742 w 241400"/>
              <a:gd name="connsiteY24" fmla="*/ 234032 h 345756"/>
              <a:gd name="connsiteX25" fmla="*/ 139314 w 241400"/>
              <a:gd name="connsiteY25" fmla="*/ 234032 h 345756"/>
              <a:gd name="connsiteX26" fmla="*/ 139314 w 241400"/>
              <a:gd name="connsiteY26" fmla="*/ 184360 h 345756"/>
              <a:gd name="connsiteX27" fmla="*/ 69657 w 241400"/>
              <a:gd name="connsiteY27" fmla="*/ 129529 h 345756"/>
              <a:gd name="connsiteX28" fmla="*/ 102085 w 241400"/>
              <a:gd name="connsiteY28" fmla="*/ 129529 h 345756"/>
              <a:gd name="connsiteX29" fmla="*/ 102085 w 241400"/>
              <a:gd name="connsiteY29" fmla="*/ 234032 h 345756"/>
              <a:gd name="connsiteX30" fmla="*/ 69657 w 241400"/>
              <a:gd name="connsiteY30" fmla="*/ 234032 h 345756"/>
              <a:gd name="connsiteX31" fmla="*/ 69657 w 241400"/>
              <a:gd name="connsiteY31" fmla="*/ 184360 h 345756"/>
              <a:gd name="connsiteX32" fmla="*/ 0 w 241400"/>
              <a:gd name="connsiteY32" fmla="*/ 129529 h 345756"/>
              <a:gd name="connsiteX33" fmla="*/ 32428 w 241400"/>
              <a:gd name="connsiteY33" fmla="*/ 129529 h 345756"/>
              <a:gd name="connsiteX34" fmla="*/ 32428 w 241400"/>
              <a:gd name="connsiteY34" fmla="*/ 234032 h 345756"/>
              <a:gd name="connsiteX35" fmla="*/ 0 w 241400"/>
              <a:gd name="connsiteY35" fmla="*/ 234032 h 345756"/>
              <a:gd name="connsiteX36" fmla="*/ 0 w 241400"/>
              <a:gd name="connsiteY36" fmla="*/ 184360 h 345756"/>
              <a:gd name="connsiteX37" fmla="*/ 0 w 241400"/>
              <a:gd name="connsiteY37" fmla="*/ 80523 h 345756"/>
              <a:gd name="connsiteX38" fmla="*/ 241400 w 241400"/>
              <a:gd name="connsiteY38" fmla="*/ 80523 h 345756"/>
              <a:gd name="connsiteX39" fmla="*/ 241400 w 241400"/>
              <a:gd name="connsiteY39" fmla="*/ 109957 h 345756"/>
              <a:gd name="connsiteX40" fmla="*/ 120700 w 241400"/>
              <a:gd name="connsiteY40" fmla="*/ 109957 h 345756"/>
              <a:gd name="connsiteX41" fmla="*/ 0 w 241400"/>
              <a:gd name="connsiteY41" fmla="*/ 109957 h 345756"/>
              <a:gd name="connsiteX42" fmla="*/ 120700 w 241400"/>
              <a:gd name="connsiteY42" fmla="*/ 0 h 345756"/>
              <a:gd name="connsiteX43" fmla="*/ 241400 w 241400"/>
              <a:gd name="connsiteY43" fmla="*/ 40101 h 345756"/>
              <a:gd name="connsiteX44" fmla="*/ 241400 w 241400"/>
              <a:gd name="connsiteY44" fmla="*/ 70498 h 345756"/>
              <a:gd name="connsiteX45" fmla="*/ 120700 w 241400"/>
              <a:gd name="connsiteY45" fmla="*/ 30397 h 345756"/>
              <a:gd name="connsiteX46" fmla="*/ 0 w 241400"/>
              <a:gd name="connsiteY46" fmla="*/ 70498 h 345756"/>
              <a:gd name="connsiteX47" fmla="*/ 0 w 241400"/>
              <a:gd name="connsiteY47" fmla="*/ 40101 h 3457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241400" h="345756">
                <a:moveTo>
                  <a:pt x="241400" y="281835"/>
                </a:moveTo>
                <a:lnTo>
                  <a:pt x="241400" y="311912"/>
                </a:lnTo>
                <a:cubicBezTo>
                  <a:pt x="240758" y="313681"/>
                  <a:pt x="229057" y="333806"/>
                  <a:pt x="151992" y="333806"/>
                </a:cubicBezTo>
                <a:lnTo>
                  <a:pt x="89407" y="333806"/>
                </a:lnTo>
                <a:cubicBezTo>
                  <a:pt x="10361" y="334411"/>
                  <a:pt x="1505" y="344664"/>
                  <a:pt x="0" y="345756"/>
                </a:cubicBezTo>
                <a:lnTo>
                  <a:pt x="0" y="315680"/>
                </a:lnTo>
                <a:cubicBezTo>
                  <a:pt x="1505" y="314588"/>
                  <a:pt x="10361" y="304335"/>
                  <a:pt x="89407" y="303730"/>
                </a:cubicBezTo>
                <a:lnTo>
                  <a:pt x="151992" y="303730"/>
                </a:lnTo>
                <a:cubicBezTo>
                  <a:pt x="229057" y="303730"/>
                  <a:pt x="240758" y="283604"/>
                  <a:pt x="241400" y="281835"/>
                </a:cubicBezTo>
                <a:close/>
                <a:moveTo>
                  <a:pt x="241400" y="231708"/>
                </a:moveTo>
                <a:lnTo>
                  <a:pt x="241400" y="261785"/>
                </a:lnTo>
                <a:cubicBezTo>
                  <a:pt x="240758" y="263554"/>
                  <a:pt x="229057" y="283679"/>
                  <a:pt x="151992" y="283679"/>
                </a:cubicBezTo>
                <a:lnTo>
                  <a:pt x="89407" y="283679"/>
                </a:lnTo>
                <a:cubicBezTo>
                  <a:pt x="10361" y="284284"/>
                  <a:pt x="1505" y="294539"/>
                  <a:pt x="0" y="295631"/>
                </a:cubicBezTo>
                <a:lnTo>
                  <a:pt x="0" y="265553"/>
                </a:lnTo>
                <a:cubicBezTo>
                  <a:pt x="1505" y="264461"/>
                  <a:pt x="10361" y="254208"/>
                  <a:pt x="89407" y="253603"/>
                </a:cubicBezTo>
                <a:lnTo>
                  <a:pt x="151992" y="253603"/>
                </a:lnTo>
                <a:cubicBezTo>
                  <a:pt x="229057" y="253603"/>
                  <a:pt x="240758" y="233478"/>
                  <a:pt x="241400" y="231708"/>
                </a:cubicBezTo>
                <a:close/>
                <a:moveTo>
                  <a:pt x="208972" y="129529"/>
                </a:moveTo>
                <a:lnTo>
                  <a:pt x="241399" y="129529"/>
                </a:lnTo>
                <a:lnTo>
                  <a:pt x="241399" y="211987"/>
                </a:lnTo>
                <a:cubicBezTo>
                  <a:pt x="240971" y="213169"/>
                  <a:pt x="235558" y="222563"/>
                  <a:pt x="208972" y="228655"/>
                </a:cubicBezTo>
                <a:close/>
                <a:moveTo>
                  <a:pt x="139314" y="129529"/>
                </a:moveTo>
                <a:lnTo>
                  <a:pt x="171742" y="129529"/>
                </a:lnTo>
                <a:lnTo>
                  <a:pt x="171742" y="234032"/>
                </a:lnTo>
                <a:lnTo>
                  <a:pt x="139314" y="234032"/>
                </a:lnTo>
                <a:lnTo>
                  <a:pt x="139314" y="184360"/>
                </a:lnTo>
                <a:close/>
                <a:moveTo>
                  <a:pt x="69657" y="129529"/>
                </a:moveTo>
                <a:lnTo>
                  <a:pt x="102085" y="129529"/>
                </a:lnTo>
                <a:lnTo>
                  <a:pt x="102085" y="234032"/>
                </a:lnTo>
                <a:lnTo>
                  <a:pt x="69657" y="234032"/>
                </a:lnTo>
                <a:lnTo>
                  <a:pt x="69657" y="184360"/>
                </a:lnTo>
                <a:close/>
                <a:moveTo>
                  <a:pt x="0" y="129529"/>
                </a:moveTo>
                <a:lnTo>
                  <a:pt x="32428" y="129529"/>
                </a:lnTo>
                <a:lnTo>
                  <a:pt x="32428" y="234032"/>
                </a:lnTo>
                <a:lnTo>
                  <a:pt x="0" y="234032"/>
                </a:lnTo>
                <a:lnTo>
                  <a:pt x="0" y="184360"/>
                </a:lnTo>
                <a:close/>
                <a:moveTo>
                  <a:pt x="0" y="80523"/>
                </a:moveTo>
                <a:lnTo>
                  <a:pt x="241400" y="80523"/>
                </a:lnTo>
                <a:lnTo>
                  <a:pt x="241400" y="109957"/>
                </a:lnTo>
                <a:lnTo>
                  <a:pt x="120700" y="109957"/>
                </a:lnTo>
                <a:lnTo>
                  <a:pt x="0" y="109957"/>
                </a:lnTo>
                <a:close/>
                <a:moveTo>
                  <a:pt x="120700" y="0"/>
                </a:moveTo>
                <a:lnTo>
                  <a:pt x="241400" y="40101"/>
                </a:lnTo>
                <a:lnTo>
                  <a:pt x="241400" y="70498"/>
                </a:lnTo>
                <a:lnTo>
                  <a:pt x="120700" y="30397"/>
                </a:lnTo>
                <a:lnTo>
                  <a:pt x="0" y="70498"/>
                </a:lnTo>
                <a:lnTo>
                  <a:pt x="0" y="40101"/>
                </a:lnTo>
                <a:close/>
              </a:path>
            </a:pathLst>
          </a:custGeom>
          <a:solidFill>
            <a:srgbClr val="009CA6"/>
          </a:solidFill>
          <a:ln w="17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1161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C33B86-B587-FA04-B45A-452C09E66A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4E7C8CA-547A-E7BF-E4CE-C748BDF9B5B4}"/>
              </a:ext>
            </a:extLst>
          </p:cNvPr>
          <p:cNvSpPr txBox="1"/>
          <p:nvPr/>
        </p:nvSpPr>
        <p:spPr>
          <a:xfrm>
            <a:off x="904875" y="6221975"/>
            <a:ext cx="45910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/>
              <a:t>* Since this is a requirement for all One Care and SCO plans, you may be asked to complete multiple MOC trainings for members enrolled in the different health plans.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5406E6D-A127-C2B3-BF76-155B7C167A1B}"/>
              </a:ext>
            </a:extLst>
          </p:cNvPr>
          <p:cNvSpPr txBox="1"/>
          <p:nvPr/>
        </p:nvSpPr>
        <p:spPr>
          <a:xfrm>
            <a:off x="4017523" y="6318021"/>
            <a:ext cx="71206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/>
              <a:t>Mass General Brigham Health Plan   |   Confidential—do not copy or distribute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576F73AA-56CC-8F3B-66A4-0029CDA2BDC3}"/>
              </a:ext>
            </a:extLst>
          </p:cNvPr>
          <p:cNvSpPr/>
          <p:nvPr/>
        </p:nvSpPr>
        <p:spPr>
          <a:xfrm>
            <a:off x="-1" y="-12700"/>
            <a:ext cx="12192001" cy="6858000"/>
          </a:xfrm>
          <a:prstGeom prst="rect">
            <a:avLst/>
          </a:prstGeom>
          <a:gradFill>
            <a:gsLst>
              <a:gs pos="42000">
                <a:srgbClr val="004F97"/>
              </a:gs>
              <a:gs pos="0">
                <a:schemeClr val="accent2"/>
              </a:gs>
              <a:gs pos="100000">
                <a:schemeClr val="accent1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0443CB88-B715-6623-A4FF-8178AA4A9545}"/>
              </a:ext>
            </a:extLst>
          </p:cNvPr>
          <p:cNvSpPr/>
          <p:nvPr/>
        </p:nvSpPr>
        <p:spPr>
          <a:xfrm>
            <a:off x="0" y="6225540"/>
            <a:ext cx="12192000" cy="6324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0979F209-248B-5A7F-A8B6-813DDDB9775D}"/>
              </a:ext>
            </a:extLst>
          </p:cNvPr>
          <p:cNvSpPr/>
          <p:nvPr/>
        </p:nvSpPr>
        <p:spPr>
          <a:xfrm>
            <a:off x="7985760" y="6225540"/>
            <a:ext cx="2103120" cy="6324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>
                <a:latin typeface="Roboto" panose="02000000000000000000" pitchFamily="2" charset="0"/>
                <a:ea typeface="Roboto" panose="02000000000000000000" pitchFamily="2" charset="0"/>
              </a:rPr>
              <a:t>Complete: 32%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C619A0A9-C8EA-7462-C3A7-D17D7E479B7E}"/>
              </a:ext>
            </a:extLst>
          </p:cNvPr>
          <p:cNvSpPr/>
          <p:nvPr/>
        </p:nvSpPr>
        <p:spPr>
          <a:xfrm>
            <a:off x="5882640" y="6225540"/>
            <a:ext cx="2103120" cy="6324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>
                <a:latin typeface="Roboto" panose="02000000000000000000" pitchFamily="2" charset="0"/>
                <a:ea typeface="Roboto" panose="02000000000000000000" pitchFamily="2" charset="0"/>
              </a:rPr>
              <a:t>Section: 1/5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583427C1-FF6C-D4E1-5BBE-5C424955E4CE}"/>
              </a:ext>
            </a:extLst>
          </p:cNvPr>
          <p:cNvSpPr/>
          <p:nvPr/>
        </p:nvSpPr>
        <p:spPr>
          <a:xfrm>
            <a:off x="10088880" y="6225540"/>
            <a:ext cx="2103120" cy="63246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b="1">
                <a:latin typeface="Roboto" panose="02000000000000000000" pitchFamily="2" charset="0"/>
                <a:ea typeface="Roboto" panose="02000000000000000000" pitchFamily="2" charset="0"/>
              </a:rPr>
              <a:t>Next </a:t>
            </a:r>
            <a:r>
              <a:rPr lang="en-US" sz="1600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→</a:t>
            </a:r>
            <a:endParaRPr lang="en-US" sz="1600" b="1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032A1378-F9FC-736B-A334-51B5ECCA2A5B}"/>
              </a:ext>
            </a:extLst>
          </p:cNvPr>
          <p:cNvGrpSpPr/>
          <p:nvPr/>
        </p:nvGrpSpPr>
        <p:grpSpPr>
          <a:xfrm>
            <a:off x="476384" y="284069"/>
            <a:ext cx="11144350" cy="5789802"/>
            <a:chOff x="476384" y="284070"/>
            <a:chExt cx="6023476" cy="2746524"/>
          </a:xfrm>
          <a:effectLst>
            <a:outerShdw blurRad="127000" dist="38100" dir="2700000" algn="tl" rotWithShape="0">
              <a:schemeClr val="accent2">
                <a:alpha val="30000"/>
              </a:schemeClr>
            </a:outerShdw>
          </a:effectLst>
        </p:grpSpPr>
        <p:sp>
          <p:nvSpPr>
            <p:cNvPr id="40" name="Rectangle: Rounded Corners 39">
              <a:extLst>
                <a:ext uri="{FF2B5EF4-FFF2-40B4-BE49-F238E27FC236}">
                  <a16:creationId xmlns:a16="http://schemas.microsoft.com/office/drawing/2014/main" id="{6A9DCDAB-E7FE-48B2-1BBF-E59BF8626CFA}"/>
                </a:ext>
              </a:extLst>
            </p:cNvPr>
            <p:cNvSpPr/>
            <p:nvPr/>
          </p:nvSpPr>
          <p:spPr>
            <a:xfrm>
              <a:off x="476384" y="2346456"/>
              <a:ext cx="2202180" cy="68413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00"/>
            </a:p>
          </p:txBody>
        </p:sp>
        <p:sp>
          <p:nvSpPr>
            <p:cNvPr id="41" name="Rectangle: Rounded Corners 40">
              <a:extLst>
                <a:ext uri="{FF2B5EF4-FFF2-40B4-BE49-F238E27FC236}">
                  <a16:creationId xmlns:a16="http://schemas.microsoft.com/office/drawing/2014/main" id="{DBF0C306-E0E5-54C4-7487-C430CACA34F1}"/>
                </a:ext>
              </a:extLst>
            </p:cNvPr>
            <p:cNvSpPr/>
            <p:nvPr/>
          </p:nvSpPr>
          <p:spPr>
            <a:xfrm>
              <a:off x="4297680" y="2346456"/>
              <a:ext cx="2202180" cy="68413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00"/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3684AD28-DA85-D158-A283-D683ADD299E3}"/>
                </a:ext>
              </a:extLst>
            </p:cNvPr>
            <p:cNvSpPr/>
            <p:nvPr/>
          </p:nvSpPr>
          <p:spPr>
            <a:xfrm>
              <a:off x="1874520" y="2346456"/>
              <a:ext cx="2985770" cy="6841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00"/>
            </a:p>
          </p:txBody>
        </p:sp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3DE34FFB-6479-4B8A-4A23-2BC2DC9D1E43}"/>
                </a:ext>
              </a:extLst>
            </p:cNvPr>
            <p:cNvGrpSpPr/>
            <p:nvPr/>
          </p:nvGrpSpPr>
          <p:grpSpPr>
            <a:xfrm>
              <a:off x="476384" y="284070"/>
              <a:ext cx="6023476" cy="2457836"/>
              <a:chOff x="476384" y="284070"/>
              <a:chExt cx="6023476" cy="2764872"/>
            </a:xfrm>
          </p:grpSpPr>
          <p:sp>
            <p:nvSpPr>
              <p:cNvPr id="44" name="Rectangle: Rounded Corners 43">
                <a:extLst>
                  <a:ext uri="{FF2B5EF4-FFF2-40B4-BE49-F238E27FC236}">
                    <a16:creationId xmlns:a16="http://schemas.microsoft.com/office/drawing/2014/main" id="{BFA64834-B100-4E0E-2375-966DAAFCED0C}"/>
                  </a:ext>
                </a:extLst>
              </p:cNvPr>
              <p:cNvSpPr/>
              <p:nvPr/>
            </p:nvSpPr>
            <p:spPr>
              <a:xfrm>
                <a:off x="476384" y="284070"/>
                <a:ext cx="2202180" cy="769601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400"/>
              </a:p>
            </p:txBody>
          </p:sp>
          <p:sp>
            <p:nvSpPr>
              <p:cNvPr id="45" name="Rectangle: Rounded Corners 44">
                <a:extLst>
                  <a:ext uri="{FF2B5EF4-FFF2-40B4-BE49-F238E27FC236}">
                    <a16:creationId xmlns:a16="http://schemas.microsoft.com/office/drawing/2014/main" id="{D032E328-AE67-5AA1-8DF6-DE0ACAAAE258}"/>
                  </a:ext>
                </a:extLst>
              </p:cNvPr>
              <p:cNvSpPr/>
              <p:nvPr/>
            </p:nvSpPr>
            <p:spPr>
              <a:xfrm>
                <a:off x="4297680" y="284070"/>
                <a:ext cx="2202180" cy="769601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400"/>
              </a:p>
            </p:txBody>
          </p:sp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ADF558F0-7C73-2910-C753-4835D55563BE}"/>
                  </a:ext>
                </a:extLst>
              </p:cNvPr>
              <p:cNvSpPr/>
              <p:nvPr/>
            </p:nvSpPr>
            <p:spPr>
              <a:xfrm>
                <a:off x="1874520" y="284070"/>
                <a:ext cx="2985770" cy="76960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400"/>
              </a:p>
            </p:txBody>
          </p:sp>
          <p:sp>
            <p:nvSpPr>
              <p:cNvPr id="47" name="Flowchart: Process 46">
                <a:extLst>
                  <a:ext uri="{FF2B5EF4-FFF2-40B4-BE49-F238E27FC236}">
                    <a16:creationId xmlns:a16="http://schemas.microsoft.com/office/drawing/2014/main" id="{0B44F5B9-1003-3197-C3BD-7086D0ADC44D}"/>
                  </a:ext>
                </a:extLst>
              </p:cNvPr>
              <p:cNvSpPr/>
              <p:nvPr/>
            </p:nvSpPr>
            <p:spPr>
              <a:xfrm>
                <a:off x="476384" y="419101"/>
                <a:ext cx="6023476" cy="2629841"/>
              </a:xfrm>
              <a:prstGeom prst="flowChartProcess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A963F41F-6060-B444-0E19-BDFC01DFD48F}"/>
              </a:ext>
            </a:extLst>
          </p:cNvPr>
          <p:cNvGrpSpPr/>
          <p:nvPr/>
        </p:nvGrpSpPr>
        <p:grpSpPr>
          <a:xfrm>
            <a:off x="476384" y="3735530"/>
            <a:ext cx="11144350" cy="2332130"/>
            <a:chOff x="476384" y="284070"/>
            <a:chExt cx="6023476" cy="2746524"/>
          </a:xfrm>
          <a:effectLst>
            <a:outerShdw blurRad="127000" dist="38100" dir="2700000" algn="tl" rotWithShape="0">
              <a:schemeClr val="accent2">
                <a:alpha val="30000"/>
              </a:schemeClr>
            </a:outerShdw>
          </a:effectLst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2776EFFB-E8F6-2795-BD61-A9D845656942}"/>
                </a:ext>
              </a:extLst>
            </p:cNvPr>
            <p:cNvSpPr/>
            <p:nvPr/>
          </p:nvSpPr>
          <p:spPr>
            <a:xfrm>
              <a:off x="476384" y="2346456"/>
              <a:ext cx="2202180" cy="68413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00"/>
            </a:p>
          </p:txBody>
        </p:sp>
        <p:sp>
          <p:nvSpPr>
            <p:cNvPr id="30" name="Rectangle: Rounded Corners 29">
              <a:extLst>
                <a:ext uri="{FF2B5EF4-FFF2-40B4-BE49-F238E27FC236}">
                  <a16:creationId xmlns:a16="http://schemas.microsoft.com/office/drawing/2014/main" id="{D05A1F18-E091-305C-A433-BFB914F3791F}"/>
                </a:ext>
              </a:extLst>
            </p:cNvPr>
            <p:cNvSpPr/>
            <p:nvPr/>
          </p:nvSpPr>
          <p:spPr>
            <a:xfrm>
              <a:off x="4297680" y="2346456"/>
              <a:ext cx="2202180" cy="68413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00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8391CAFE-8719-47D2-54CE-4E0378B45282}"/>
                </a:ext>
              </a:extLst>
            </p:cNvPr>
            <p:cNvSpPr/>
            <p:nvPr/>
          </p:nvSpPr>
          <p:spPr>
            <a:xfrm>
              <a:off x="1874520" y="2346456"/>
              <a:ext cx="2985770" cy="6841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00"/>
            </a:p>
          </p:txBody>
        </p: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4504F5A6-83AD-DE17-AC52-AEDF16B193B1}"/>
                </a:ext>
              </a:extLst>
            </p:cNvPr>
            <p:cNvGrpSpPr/>
            <p:nvPr/>
          </p:nvGrpSpPr>
          <p:grpSpPr>
            <a:xfrm>
              <a:off x="476384" y="284070"/>
              <a:ext cx="6023476" cy="2457836"/>
              <a:chOff x="476384" y="284070"/>
              <a:chExt cx="6023476" cy="2764872"/>
            </a:xfrm>
          </p:grpSpPr>
          <p:sp>
            <p:nvSpPr>
              <p:cNvPr id="33" name="Rectangle: Rounded Corners 32">
                <a:extLst>
                  <a:ext uri="{FF2B5EF4-FFF2-40B4-BE49-F238E27FC236}">
                    <a16:creationId xmlns:a16="http://schemas.microsoft.com/office/drawing/2014/main" id="{D001EA8E-AD89-ED79-6EFD-F7AC005FCA41}"/>
                  </a:ext>
                </a:extLst>
              </p:cNvPr>
              <p:cNvSpPr/>
              <p:nvPr/>
            </p:nvSpPr>
            <p:spPr>
              <a:xfrm>
                <a:off x="476384" y="284070"/>
                <a:ext cx="2202180" cy="769601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400"/>
              </a:p>
            </p:txBody>
          </p:sp>
          <p:sp>
            <p:nvSpPr>
              <p:cNvPr id="69" name="Rectangle: Rounded Corners 68">
                <a:extLst>
                  <a:ext uri="{FF2B5EF4-FFF2-40B4-BE49-F238E27FC236}">
                    <a16:creationId xmlns:a16="http://schemas.microsoft.com/office/drawing/2014/main" id="{D97C8544-2A3A-2800-5EF9-FA0139DD41F5}"/>
                  </a:ext>
                </a:extLst>
              </p:cNvPr>
              <p:cNvSpPr/>
              <p:nvPr/>
            </p:nvSpPr>
            <p:spPr>
              <a:xfrm>
                <a:off x="4297680" y="284070"/>
                <a:ext cx="2202180" cy="769601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400"/>
              </a:p>
            </p:txBody>
          </p:sp>
          <p:sp>
            <p:nvSpPr>
              <p:cNvPr id="70" name="Rectangle 69">
                <a:extLst>
                  <a:ext uri="{FF2B5EF4-FFF2-40B4-BE49-F238E27FC236}">
                    <a16:creationId xmlns:a16="http://schemas.microsoft.com/office/drawing/2014/main" id="{AA699A73-FFA7-6C90-9B64-9B57BBE2D30C}"/>
                  </a:ext>
                </a:extLst>
              </p:cNvPr>
              <p:cNvSpPr/>
              <p:nvPr/>
            </p:nvSpPr>
            <p:spPr>
              <a:xfrm>
                <a:off x="1874520" y="284070"/>
                <a:ext cx="2985770" cy="76960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400"/>
              </a:p>
            </p:txBody>
          </p:sp>
          <p:sp>
            <p:nvSpPr>
              <p:cNvPr id="71" name="Flowchart: Process 70">
                <a:extLst>
                  <a:ext uri="{FF2B5EF4-FFF2-40B4-BE49-F238E27FC236}">
                    <a16:creationId xmlns:a16="http://schemas.microsoft.com/office/drawing/2014/main" id="{0B6AE273-B1C0-8E16-0535-E3238961306D}"/>
                  </a:ext>
                </a:extLst>
              </p:cNvPr>
              <p:cNvSpPr/>
              <p:nvPr/>
            </p:nvSpPr>
            <p:spPr>
              <a:xfrm>
                <a:off x="476384" y="419101"/>
                <a:ext cx="6023476" cy="2629841"/>
              </a:xfrm>
              <a:prstGeom prst="flowChartProcess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F1B308B7-4DF5-BA2C-8B49-5D04EC5C0DEE}"/>
              </a:ext>
            </a:extLst>
          </p:cNvPr>
          <p:cNvGrpSpPr/>
          <p:nvPr/>
        </p:nvGrpSpPr>
        <p:grpSpPr>
          <a:xfrm>
            <a:off x="476384" y="284070"/>
            <a:ext cx="11144350" cy="2332130"/>
            <a:chOff x="476384" y="284070"/>
            <a:chExt cx="6023476" cy="2746524"/>
          </a:xfrm>
          <a:effectLst/>
        </p:grpSpPr>
        <p:sp>
          <p:nvSpPr>
            <p:cNvPr id="18" name="Rectangle: Rounded Corners 17">
              <a:extLst>
                <a:ext uri="{FF2B5EF4-FFF2-40B4-BE49-F238E27FC236}">
                  <a16:creationId xmlns:a16="http://schemas.microsoft.com/office/drawing/2014/main" id="{D154B7F3-D682-3476-D32B-CFBB2A10671B}"/>
                </a:ext>
              </a:extLst>
            </p:cNvPr>
            <p:cNvSpPr/>
            <p:nvPr/>
          </p:nvSpPr>
          <p:spPr>
            <a:xfrm>
              <a:off x="476384" y="2346456"/>
              <a:ext cx="2202180" cy="68413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00"/>
            </a:p>
          </p:txBody>
        </p:sp>
        <p:sp>
          <p:nvSpPr>
            <p:cNvPr id="20" name="Rectangle: Rounded Corners 19">
              <a:extLst>
                <a:ext uri="{FF2B5EF4-FFF2-40B4-BE49-F238E27FC236}">
                  <a16:creationId xmlns:a16="http://schemas.microsoft.com/office/drawing/2014/main" id="{6C213A01-3324-8849-62A0-DA2ED754768D}"/>
                </a:ext>
              </a:extLst>
            </p:cNvPr>
            <p:cNvSpPr/>
            <p:nvPr/>
          </p:nvSpPr>
          <p:spPr>
            <a:xfrm>
              <a:off x="4297680" y="2346456"/>
              <a:ext cx="2202180" cy="68413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00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5FA50462-AA64-9F66-8DAE-1FE4BF5D4C67}"/>
                </a:ext>
              </a:extLst>
            </p:cNvPr>
            <p:cNvSpPr/>
            <p:nvPr/>
          </p:nvSpPr>
          <p:spPr>
            <a:xfrm>
              <a:off x="1874520" y="2346456"/>
              <a:ext cx="2985770" cy="6841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00"/>
            </a:p>
          </p:txBody>
        </p: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82B165FC-AA06-39D3-1FBD-D5F430E5D190}"/>
                </a:ext>
              </a:extLst>
            </p:cNvPr>
            <p:cNvGrpSpPr/>
            <p:nvPr/>
          </p:nvGrpSpPr>
          <p:grpSpPr>
            <a:xfrm>
              <a:off x="476384" y="284070"/>
              <a:ext cx="6023476" cy="2457836"/>
              <a:chOff x="476384" y="284070"/>
              <a:chExt cx="6023476" cy="2764872"/>
            </a:xfrm>
          </p:grpSpPr>
          <p:sp>
            <p:nvSpPr>
              <p:cNvPr id="24" name="Rectangle: Rounded Corners 23">
                <a:extLst>
                  <a:ext uri="{FF2B5EF4-FFF2-40B4-BE49-F238E27FC236}">
                    <a16:creationId xmlns:a16="http://schemas.microsoft.com/office/drawing/2014/main" id="{A5CE97F5-6280-EFEA-0DC8-E699E0CA8BAD}"/>
                  </a:ext>
                </a:extLst>
              </p:cNvPr>
              <p:cNvSpPr/>
              <p:nvPr/>
            </p:nvSpPr>
            <p:spPr>
              <a:xfrm>
                <a:off x="476384" y="284070"/>
                <a:ext cx="2202180" cy="769601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400"/>
              </a:p>
            </p:txBody>
          </p:sp>
          <p:sp>
            <p:nvSpPr>
              <p:cNvPr id="25" name="Rectangle: Rounded Corners 24">
                <a:extLst>
                  <a:ext uri="{FF2B5EF4-FFF2-40B4-BE49-F238E27FC236}">
                    <a16:creationId xmlns:a16="http://schemas.microsoft.com/office/drawing/2014/main" id="{F8843046-3A90-AE8E-E6F1-EF66DC7BD577}"/>
                  </a:ext>
                </a:extLst>
              </p:cNvPr>
              <p:cNvSpPr/>
              <p:nvPr/>
            </p:nvSpPr>
            <p:spPr>
              <a:xfrm>
                <a:off x="4297680" y="284070"/>
                <a:ext cx="2202180" cy="769601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400"/>
              </a:p>
            </p:txBody>
          </p:sp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CD00EE61-AB98-A163-1EFA-19855117D78A}"/>
                  </a:ext>
                </a:extLst>
              </p:cNvPr>
              <p:cNvSpPr/>
              <p:nvPr/>
            </p:nvSpPr>
            <p:spPr>
              <a:xfrm>
                <a:off x="1874520" y="284070"/>
                <a:ext cx="2985770" cy="76960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400"/>
              </a:p>
            </p:txBody>
          </p:sp>
          <p:sp>
            <p:nvSpPr>
              <p:cNvPr id="27" name="Flowchart: Process 26">
                <a:extLst>
                  <a:ext uri="{FF2B5EF4-FFF2-40B4-BE49-F238E27FC236}">
                    <a16:creationId xmlns:a16="http://schemas.microsoft.com/office/drawing/2014/main" id="{D279DE00-2DD2-728F-D1C4-BA77B8007413}"/>
                  </a:ext>
                </a:extLst>
              </p:cNvPr>
              <p:cNvSpPr/>
              <p:nvPr/>
            </p:nvSpPr>
            <p:spPr>
              <a:xfrm>
                <a:off x="476384" y="419101"/>
                <a:ext cx="6023476" cy="2629841"/>
              </a:xfrm>
              <a:prstGeom prst="flowChartProcess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48" name="Title 1">
            <a:extLst>
              <a:ext uri="{FF2B5EF4-FFF2-40B4-BE49-F238E27FC236}">
                <a16:creationId xmlns:a16="http://schemas.microsoft.com/office/drawing/2014/main" id="{78F10125-41F0-3702-9732-F936BCBE5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7784" y="523875"/>
            <a:ext cx="10902950" cy="956516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US" sz="1600" b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Key Elements</a:t>
            </a:r>
            <a:br>
              <a:rPr lang="en-US" sz="1600" b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n-US">
                <a:solidFill>
                  <a:srgbClr val="003A93"/>
                </a:solidFill>
              </a:rPr>
              <a:t>Features of Senior Care Options (SCO) and One Care MOCs</a:t>
            </a:r>
            <a:br>
              <a:rPr lang="en-US"/>
            </a:br>
            <a:br>
              <a:rPr lang="en-US" sz="1600" i="1"/>
            </a:br>
            <a:endParaRPr lang="en-US"/>
          </a:p>
        </p:txBody>
      </p: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9D3947DC-4646-1174-B88E-420B231195E9}"/>
              </a:ext>
            </a:extLst>
          </p:cNvPr>
          <p:cNvCxnSpPr>
            <a:cxnSpLocks/>
          </p:cNvCxnSpPr>
          <p:nvPr/>
        </p:nvCxnSpPr>
        <p:spPr>
          <a:xfrm>
            <a:off x="717784" y="1292254"/>
            <a:ext cx="10572516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Table Placeholder 4">
            <a:extLst>
              <a:ext uri="{FF2B5EF4-FFF2-40B4-BE49-F238E27FC236}">
                <a16:creationId xmlns:a16="http://schemas.microsoft.com/office/drawing/2014/main" id="{E0B6B35E-15A3-6FA3-E814-F7961143C0D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19908652"/>
              </p:ext>
            </p:extLst>
          </p:nvPr>
        </p:nvGraphicFramePr>
        <p:xfrm>
          <a:off x="717784" y="1506826"/>
          <a:ext cx="10572516" cy="393192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2167171">
                  <a:extLst>
                    <a:ext uri="{9D8B030D-6E8A-4147-A177-3AD203B41FA5}">
                      <a16:colId xmlns:a16="http://schemas.microsoft.com/office/drawing/2014/main" val="336620124"/>
                    </a:ext>
                  </a:extLst>
                </a:gridCol>
                <a:gridCol w="3824815">
                  <a:extLst>
                    <a:ext uri="{9D8B030D-6E8A-4147-A177-3AD203B41FA5}">
                      <a16:colId xmlns:a16="http://schemas.microsoft.com/office/drawing/2014/main" val="1540025390"/>
                    </a:ext>
                  </a:extLst>
                </a:gridCol>
                <a:gridCol w="4580530">
                  <a:extLst>
                    <a:ext uri="{9D8B030D-6E8A-4147-A177-3AD203B41FA5}">
                      <a16:colId xmlns:a16="http://schemas.microsoft.com/office/drawing/2014/main" val="1568239564"/>
                    </a:ext>
                  </a:extLst>
                </a:gridCol>
              </a:tblGrid>
              <a:tr h="290192">
                <a:tc>
                  <a:txBody>
                    <a:bodyPr/>
                    <a:lstStyle/>
                    <a:p>
                      <a:r>
                        <a:rPr lang="en-US" sz="1400">
                          <a:solidFill>
                            <a:schemeClr val="bg1"/>
                          </a:solidFill>
                        </a:rPr>
                        <a:t>Category</a:t>
                      </a:r>
                    </a:p>
                  </a:txBody>
                  <a:tcPr anchor="ctr">
                    <a:lnR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solidFill>
                            <a:schemeClr val="bg1"/>
                          </a:solidFill>
                        </a:rPr>
                        <a:t>Senior Care Options (SCO)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solidFill>
                            <a:schemeClr val="bg1"/>
                          </a:solidFill>
                        </a:rPr>
                        <a:t>One Care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1208437"/>
                  </a:ext>
                </a:extLst>
              </a:tr>
              <a:tr h="493327">
                <a:tc>
                  <a:txBody>
                    <a:bodyPr/>
                    <a:lstStyle/>
                    <a:p>
                      <a:r>
                        <a:rPr lang="en-US" sz="1400" b="1"/>
                        <a:t>Eligibility</a:t>
                      </a:r>
                    </a:p>
                  </a:txBody>
                  <a:tcPr anchor="ctr">
                    <a:lnR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Age 65+, Medicare + MassHealth Standard</a:t>
                      </a:r>
                    </a:p>
                    <a:p>
                      <a:pPr algn="ctr"/>
                      <a:endParaRPr lang="en-US" sz="1400"/>
                    </a:p>
                  </a:txBody>
                  <a:tcPr anchor="ctr">
                    <a:lnL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30000"/>
                        <a:t>*</a:t>
                      </a:r>
                      <a:r>
                        <a:rPr lang="en-US" sz="1400"/>
                        <a:t>Age 21-64, Medicare + MassHealth Standard/CommonHealth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9186090"/>
                  </a:ext>
                </a:extLst>
              </a:tr>
              <a:tr h="696461">
                <a:tc>
                  <a:txBody>
                    <a:bodyPr/>
                    <a:lstStyle/>
                    <a:p>
                      <a:r>
                        <a:rPr lang="en-US" sz="1400" b="1" kern="1200">
                          <a:solidFill>
                            <a:schemeClr val="tx1"/>
                          </a:solidFill>
                        </a:rPr>
                        <a:t>Integration</a:t>
                      </a:r>
                      <a:r>
                        <a:rPr lang="en-US" sz="1400" b="1">
                          <a:solidFill>
                            <a:srgbClr val="FF0000"/>
                          </a:solidFill>
                        </a:rPr>
                        <a:t> </a:t>
                      </a:r>
                    </a:p>
                  </a:txBody>
                  <a:tcPr anchor="ctr">
                    <a:lnR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/>
                        <a:t>Fully integrated: MassHealth,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/>
                        <a:t>Frail Elder Waiver Services (FEW)</a:t>
                      </a:r>
                    </a:p>
                    <a:p>
                      <a:pPr algn="ctr"/>
                      <a:r>
                        <a:rPr lang="en-US" sz="1400"/>
                        <a:t>+ Medicare, Supplemental/Flexible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Fully integrated: MassHealth + Medicare, Flexible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alpha val="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5405246"/>
                  </a:ext>
                </a:extLst>
              </a:tr>
              <a:tr h="290192">
                <a:tc>
                  <a:txBody>
                    <a:bodyPr/>
                    <a:lstStyle/>
                    <a:p>
                      <a:r>
                        <a:rPr lang="en-US" sz="1400" b="1"/>
                        <a:t>Behavioral Health</a:t>
                      </a:r>
                    </a:p>
                  </a:txBody>
                  <a:tcPr anchor="ctr">
                    <a:lnR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alpha val="2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/>
                        <a:t>Integrated within care team and provider network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  <a:alpha val="2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8631556"/>
                  </a:ext>
                </a:extLst>
              </a:tr>
              <a:tr h="493327">
                <a:tc>
                  <a:txBody>
                    <a:bodyPr/>
                    <a:lstStyle/>
                    <a:p>
                      <a:r>
                        <a:rPr lang="en-US" sz="1400" b="1"/>
                        <a:t>LTSS/HCBS services</a:t>
                      </a:r>
                    </a:p>
                  </a:txBody>
                  <a:tcPr anchor="ctr">
                    <a:lnR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PCA, homemaker, adult day health, respite, adult foster care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PCA, adult foster care, adult day health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alpha val="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2287103"/>
                  </a:ext>
                </a:extLst>
              </a:tr>
              <a:tr h="696461">
                <a:tc>
                  <a:txBody>
                    <a:bodyPr/>
                    <a:lstStyle/>
                    <a:p>
                      <a:r>
                        <a:rPr lang="en-US" sz="1400" b="1"/>
                        <a:t>Supplemental and/or expanded benefits through MassHealth</a:t>
                      </a:r>
                    </a:p>
                  </a:txBody>
                  <a:tcPr anchor="ctr">
                    <a:lnR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Dental (DentaQuest), Vision (EyeMed), OTC (Convey), Fitness, Transportation (CTS), </a:t>
                      </a:r>
                      <a:br>
                        <a:rPr lang="en-US" sz="1400"/>
                      </a:br>
                      <a:r>
                        <a:rPr lang="en-US" sz="1400"/>
                        <a:t>Home-delivered meals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Dental (</a:t>
                      </a:r>
                      <a:r>
                        <a:rPr lang="en-US" sz="1400" err="1"/>
                        <a:t>DentaQuest</a:t>
                      </a:r>
                      <a:r>
                        <a:rPr lang="en-US" sz="1400"/>
                        <a:t>), Vision (EyeMed), Transportation (CTS)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2036399"/>
                  </a:ext>
                </a:extLst>
              </a:tr>
              <a:tr h="493327">
                <a:tc>
                  <a:txBody>
                    <a:bodyPr/>
                    <a:lstStyle/>
                    <a:p>
                      <a:r>
                        <a:rPr lang="en-US" sz="1400" b="1"/>
                        <a:t>Care coordination</a:t>
                      </a:r>
                    </a:p>
                  </a:txBody>
                  <a:tcPr anchor="ctr">
                    <a:lnL>
                      <a:noFill/>
                    </a:lnL>
                    <a:lnR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Interdisciplinary Care Team (ICT), includes RN, GSSC, BH, Community Health Worker (CHW)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Interdisciplinary Care Team (ICT), includes RN, LTSC, BH, Community Health Worker (CWH)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alpha val="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2330336"/>
                  </a:ext>
                </a:extLst>
              </a:tr>
              <a:tr h="290192">
                <a:tc>
                  <a:txBody>
                    <a:bodyPr/>
                    <a:lstStyle/>
                    <a:p>
                      <a:r>
                        <a:rPr lang="en-US" sz="1400" b="1"/>
                        <a:t>Service area (MGB)</a:t>
                      </a:r>
                    </a:p>
                  </a:txBody>
                  <a:tcPr anchor="ctr">
                    <a:lnL>
                      <a:noFill/>
                    </a:lnL>
                    <a:lnR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alpha val="2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/>
                        <a:t>Dukes, Nantucket, Bristol, Norfolk, Plymouth, Middlesex, Essex, Suffolk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  <a:alpha val="2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2084155"/>
                  </a:ext>
                </a:extLst>
              </a:tr>
            </a:tbl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D4530FFB-D683-3DE0-9896-764ADE5AFBAB}"/>
              </a:ext>
            </a:extLst>
          </p:cNvPr>
          <p:cNvSpPr txBox="1"/>
          <p:nvPr/>
        </p:nvSpPr>
        <p:spPr>
          <a:xfrm>
            <a:off x="837293" y="7102150"/>
            <a:ext cx="579462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i="1" kern="0"/>
              <a:t>*</a:t>
            </a:r>
            <a:r>
              <a:rPr lang="en-US" sz="900" i="1"/>
              <a:t>Enrollees who turn 65 may remain in One Care if they continue to meet eligibility requirements.</a:t>
            </a:r>
            <a:endParaRPr lang="en-US" sz="900" i="1" kern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6A9283E-3AC2-EEB0-039E-16522E7CE5F8}"/>
              </a:ext>
            </a:extLst>
          </p:cNvPr>
          <p:cNvSpPr txBox="1"/>
          <p:nvPr/>
        </p:nvSpPr>
        <p:spPr>
          <a:xfrm>
            <a:off x="604457" y="5609142"/>
            <a:ext cx="67615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kern="0" baseline="30000"/>
              <a:t>*</a:t>
            </a:r>
            <a:r>
              <a:rPr lang="en-US" sz="1200" i="1"/>
              <a:t>Enrollees who turn 65 may remain in One Care if they continue to meet eligibility requirements.</a:t>
            </a:r>
            <a:endParaRPr lang="en-US" sz="1200" i="1" kern="0"/>
          </a:p>
        </p:txBody>
      </p:sp>
    </p:spTree>
    <p:extLst>
      <p:ext uri="{BB962C8B-B14F-4D97-AF65-F5344CB8AC3E}">
        <p14:creationId xmlns:p14="http://schemas.microsoft.com/office/powerpoint/2010/main" val="1173294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92FF4E-6723-F326-976A-6D58444CD8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065E5CE-DAA8-F99C-AF86-C2C76A95E30F}"/>
              </a:ext>
            </a:extLst>
          </p:cNvPr>
          <p:cNvSpPr txBox="1"/>
          <p:nvPr/>
        </p:nvSpPr>
        <p:spPr>
          <a:xfrm>
            <a:off x="904875" y="6221975"/>
            <a:ext cx="45910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/>
              <a:t>* Since this is a requirement for all One Care and SCO plans, you may be asked to complete multiple MOC trainings for members enrolled in the different health plans.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CF21E2A-79E3-FDB6-A06F-8E84E7AC8207}"/>
              </a:ext>
            </a:extLst>
          </p:cNvPr>
          <p:cNvSpPr txBox="1"/>
          <p:nvPr/>
        </p:nvSpPr>
        <p:spPr>
          <a:xfrm>
            <a:off x="4017523" y="6318021"/>
            <a:ext cx="71206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/>
              <a:t>Mass General Brigham Health Plan   |   Confidential—do not copy or distribute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39519589-3D2C-1131-8EC2-26BEDC0206F9}"/>
              </a:ext>
            </a:extLst>
          </p:cNvPr>
          <p:cNvSpPr/>
          <p:nvPr/>
        </p:nvSpPr>
        <p:spPr>
          <a:xfrm>
            <a:off x="-1" y="0"/>
            <a:ext cx="12192001" cy="6858000"/>
          </a:xfrm>
          <a:prstGeom prst="rect">
            <a:avLst/>
          </a:prstGeom>
          <a:gradFill>
            <a:gsLst>
              <a:gs pos="42000">
                <a:srgbClr val="004F97"/>
              </a:gs>
              <a:gs pos="0">
                <a:schemeClr val="accent2"/>
              </a:gs>
              <a:gs pos="100000">
                <a:schemeClr val="accent1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F09BB7-5762-F894-717B-6BEAA63E77B0}"/>
              </a:ext>
            </a:extLst>
          </p:cNvPr>
          <p:cNvSpPr/>
          <p:nvPr/>
        </p:nvSpPr>
        <p:spPr>
          <a:xfrm>
            <a:off x="0" y="6225540"/>
            <a:ext cx="12192000" cy="6324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16877D9D-FFD8-2482-E8B8-11CF8ADF4BD3}"/>
              </a:ext>
            </a:extLst>
          </p:cNvPr>
          <p:cNvSpPr/>
          <p:nvPr/>
        </p:nvSpPr>
        <p:spPr>
          <a:xfrm>
            <a:off x="7985760" y="6225540"/>
            <a:ext cx="2103120" cy="6324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>
                <a:latin typeface="Roboto" panose="02000000000000000000" pitchFamily="2" charset="0"/>
                <a:ea typeface="Roboto" panose="02000000000000000000" pitchFamily="2" charset="0"/>
              </a:rPr>
              <a:t>Complete: 40%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589E9BDA-4DBF-15B3-E60E-7DED343C2B1B}"/>
              </a:ext>
            </a:extLst>
          </p:cNvPr>
          <p:cNvSpPr/>
          <p:nvPr/>
        </p:nvSpPr>
        <p:spPr>
          <a:xfrm>
            <a:off x="5882640" y="6225540"/>
            <a:ext cx="2103120" cy="6324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>
                <a:latin typeface="Roboto" panose="02000000000000000000" pitchFamily="2" charset="0"/>
                <a:ea typeface="Roboto" panose="02000000000000000000" pitchFamily="2" charset="0"/>
              </a:rPr>
              <a:t>Section: 2/5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1645D87-1FE0-0AA0-892D-0198EFC21DC2}"/>
              </a:ext>
            </a:extLst>
          </p:cNvPr>
          <p:cNvSpPr/>
          <p:nvPr/>
        </p:nvSpPr>
        <p:spPr>
          <a:xfrm>
            <a:off x="10088880" y="6225540"/>
            <a:ext cx="2103120" cy="63246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b="1">
                <a:latin typeface="Roboto" panose="02000000000000000000" pitchFamily="2" charset="0"/>
                <a:ea typeface="Roboto" panose="02000000000000000000" pitchFamily="2" charset="0"/>
              </a:rPr>
              <a:t>Next </a:t>
            </a:r>
            <a:r>
              <a:rPr lang="en-US" sz="1600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→</a:t>
            </a:r>
            <a:endParaRPr lang="en-US" sz="1600" b="1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B05FCD1E-EF92-ABA6-C017-CEAD5AD9AA12}"/>
              </a:ext>
            </a:extLst>
          </p:cNvPr>
          <p:cNvGrpSpPr/>
          <p:nvPr/>
        </p:nvGrpSpPr>
        <p:grpSpPr>
          <a:xfrm>
            <a:off x="476384" y="284070"/>
            <a:ext cx="11144350" cy="2127362"/>
            <a:chOff x="476384" y="284070"/>
            <a:chExt cx="6023476" cy="2746524"/>
          </a:xfrm>
          <a:effectLst>
            <a:outerShdw blurRad="127000" dist="38100" dir="2700000" algn="tl" rotWithShape="0">
              <a:schemeClr val="accent2">
                <a:alpha val="30000"/>
              </a:schemeClr>
            </a:outerShdw>
          </a:effectLst>
        </p:grpSpPr>
        <p:sp>
          <p:nvSpPr>
            <p:cNvPr id="40" name="Rectangle: Rounded Corners 39">
              <a:extLst>
                <a:ext uri="{FF2B5EF4-FFF2-40B4-BE49-F238E27FC236}">
                  <a16:creationId xmlns:a16="http://schemas.microsoft.com/office/drawing/2014/main" id="{FF14210C-F326-2D73-FFBD-8B1210EBD85B}"/>
                </a:ext>
              </a:extLst>
            </p:cNvPr>
            <p:cNvSpPr/>
            <p:nvPr/>
          </p:nvSpPr>
          <p:spPr>
            <a:xfrm>
              <a:off x="476384" y="2346456"/>
              <a:ext cx="2202180" cy="68413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00"/>
            </a:p>
          </p:txBody>
        </p:sp>
        <p:sp>
          <p:nvSpPr>
            <p:cNvPr id="41" name="Rectangle: Rounded Corners 40">
              <a:extLst>
                <a:ext uri="{FF2B5EF4-FFF2-40B4-BE49-F238E27FC236}">
                  <a16:creationId xmlns:a16="http://schemas.microsoft.com/office/drawing/2014/main" id="{2AD64E1E-D5FB-6369-625A-DB6148FB8A40}"/>
                </a:ext>
              </a:extLst>
            </p:cNvPr>
            <p:cNvSpPr/>
            <p:nvPr/>
          </p:nvSpPr>
          <p:spPr>
            <a:xfrm>
              <a:off x="4297680" y="2346456"/>
              <a:ext cx="2202180" cy="68413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00"/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9CD19285-34F8-9CDE-B194-024BE34CC659}"/>
                </a:ext>
              </a:extLst>
            </p:cNvPr>
            <p:cNvSpPr/>
            <p:nvPr/>
          </p:nvSpPr>
          <p:spPr>
            <a:xfrm>
              <a:off x="1874520" y="2346456"/>
              <a:ext cx="2985770" cy="6841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00"/>
            </a:p>
          </p:txBody>
        </p:sp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F782C588-F378-8AE3-5F98-A946893DDE15}"/>
                </a:ext>
              </a:extLst>
            </p:cNvPr>
            <p:cNvGrpSpPr/>
            <p:nvPr/>
          </p:nvGrpSpPr>
          <p:grpSpPr>
            <a:xfrm>
              <a:off x="476384" y="284070"/>
              <a:ext cx="6023476" cy="2457836"/>
              <a:chOff x="476384" y="284070"/>
              <a:chExt cx="6023476" cy="2764872"/>
            </a:xfrm>
          </p:grpSpPr>
          <p:sp>
            <p:nvSpPr>
              <p:cNvPr id="44" name="Rectangle: Rounded Corners 43">
                <a:extLst>
                  <a:ext uri="{FF2B5EF4-FFF2-40B4-BE49-F238E27FC236}">
                    <a16:creationId xmlns:a16="http://schemas.microsoft.com/office/drawing/2014/main" id="{17542737-9F88-4FA9-3C85-88FA598570DB}"/>
                  </a:ext>
                </a:extLst>
              </p:cNvPr>
              <p:cNvSpPr/>
              <p:nvPr/>
            </p:nvSpPr>
            <p:spPr>
              <a:xfrm>
                <a:off x="476384" y="284070"/>
                <a:ext cx="2202180" cy="769601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400"/>
              </a:p>
            </p:txBody>
          </p:sp>
          <p:sp>
            <p:nvSpPr>
              <p:cNvPr id="45" name="Rectangle: Rounded Corners 44">
                <a:extLst>
                  <a:ext uri="{FF2B5EF4-FFF2-40B4-BE49-F238E27FC236}">
                    <a16:creationId xmlns:a16="http://schemas.microsoft.com/office/drawing/2014/main" id="{9343C739-2907-AEB2-0354-580380C89591}"/>
                  </a:ext>
                </a:extLst>
              </p:cNvPr>
              <p:cNvSpPr/>
              <p:nvPr/>
            </p:nvSpPr>
            <p:spPr>
              <a:xfrm>
                <a:off x="4297680" y="284070"/>
                <a:ext cx="2202180" cy="769601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400"/>
              </a:p>
            </p:txBody>
          </p:sp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1ED4D3AE-317B-A04C-2BA5-1D518487BAAF}"/>
                  </a:ext>
                </a:extLst>
              </p:cNvPr>
              <p:cNvSpPr/>
              <p:nvPr/>
            </p:nvSpPr>
            <p:spPr>
              <a:xfrm>
                <a:off x="1874520" y="284070"/>
                <a:ext cx="2985770" cy="76960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400"/>
              </a:p>
            </p:txBody>
          </p:sp>
          <p:sp>
            <p:nvSpPr>
              <p:cNvPr id="47" name="Flowchart: Process 46">
                <a:extLst>
                  <a:ext uri="{FF2B5EF4-FFF2-40B4-BE49-F238E27FC236}">
                    <a16:creationId xmlns:a16="http://schemas.microsoft.com/office/drawing/2014/main" id="{C914030F-79F1-5BB7-4964-6D6E61883207}"/>
                  </a:ext>
                </a:extLst>
              </p:cNvPr>
              <p:cNvSpPr/>
              <p:nvPr/>
            </p:nvSpPr>
            <p:spPr>
              <a:xfrm>
                <a:off x="476384" y="419101"/>
                <a:ext cx="6023476" cy="2629841"/>
              </a:xfrm>
              <a:prstGeom prst="flowChartProcess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48" name="Title 1">
            <a:extLst>
              <a:ext uri="{FF2B5EF4-FFF2-40B4-BE49-F238E27FC236}">
                <a16:creationId xmlns:a16="http://schemas.microsoft.com/office/drawing/2014/main" id="{8503D51B-A372-3376-FA1F-BCDC083F59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7784" y="523875"/>
            <a:ext cx="10902950" cy="956516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US" sz="1600" b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Model of Care Training</a:t>
            </a:r>
            <a:br>
              <a:rPr lang="en-US" sz="1600" b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n-US">
                <a:solidFill>
                  <a:srgbClr val="003A93"/>
                </a:solidFill>
              </a:rPr>
              <a:t>Populations Served by SCO and One Care</a:t>
            </a:r>
            <a:br>
              <a:rPr lang="en-US"/>
            </a:br>
            <a:br>
              <a:rPr lang="en-US" sz="1600" i="1"/>
            </a:br>
            <a:endParaRPr lang="en-US"/>
          </a:p>
        </p:txBody>
      </p: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34E65FA1-E6EA-03B5-A37D-AFB31276BDB3}"/>
              </a:ext>
            </a:extLst>
          </p:cNvPr>
          <p:cNvCxnSpPr>
            <a:cxnSpLocks/>
          </p:cNvCxnSpPr>
          <p:nvPr/>
        </p:nvCxnSpPr>
        <p:spPr>
          <a:xfrm>
            <a:off x="717784" y="1292254"/>
            <a:ext cx="7448316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Graphic 12" descr="Blueprint with solid fill">
            <a:extLst>
              <a:ext uri="{FF2B5EF4-FFF2-40B4-BE49-F238E27FC236}">
                <a16:creationId xmlns:a16="http://schemas.microsoft.com/office/drawing/2014/main" id="{BFBD1495-9969-BDE2-C1CC-CDF1A1307FB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56648" y="3131952"/>
            <a:ext cx="685800" cy="685800"/>
          </a:xfrm>
          <a:prstGeom prst="rect">
            <a:avLst/>
          </a:prstGeom>
        </p:spPr>
      </p:pic>
      <p:sp>
        <p:nvSpPr>
          <p:cNvPr id="22" name="Freeform 8">
            <a:extLst>
              <a:ext uri="{FF2B5EF4-FFF2-40B4-BE49-F238E27FC236}">
                <a16:creationId xmlns:a16="http://schemas.microsoft.com/office/drawing/2014/main" id="{ECD57496-720E-84D9-C2D7-5C2BFBCB4A5A}"/>
              </a:ext>
            </a:extLst>
          </p:cNvPr>
          <p:cNvSpPr/>
          <p:nvPr/>
        </p:nvSpPr>
        <p:spPr>
          <a:xfrm>
            <a:off x="476384" y="6368892"/>
            <a:ext cx="241400" cy="345756"/>
          </a:xfrm>
          <a:custGeom>
            <a:avLst/>
            <a:gdLst>
              <a:gd name="connsiteX0" fmla="*/ 241400 w 241400"/>
              <a:gd name="connsiteY0" fmla="*/ 281835 h 345756"/>
              <a:gd name="connsiteX1" fmla="*/ 241400 w 241400"/>
              <a:gd name="connsiteY1" fmla="*/ 311912 h 345756"/>
              <a:gd name="connsiteX2" fmla="*/ 151992 w 241400"/>
              <a:gd name="connsiteY2" fmla="*/ 333806 h 345756"/>
              <a:gd name="connsiteX3" fmla="*/ 89407 w 241400"/>
              <a:gd name="connsiteY3" fmla="*/ 333806 h 345756"/>
              <a:gd name="connsiteX4" fmla="*/ 0 w 241400"/>
              <a:gd name="connsiteY4" fmla="*/ 345756 h 345756"/>
              <a:gd name="connsiteX5" fmla="*/ 0 w 241400"/>
              <a:gd name="connsiteY5" fmla="*/ 315680 h 345756"/>
              <a:gd name="connsiteX6" fmla="*/ 89407 w 241400"/>
              <a:gd name="connsiteY6" fmla="*/ 303730 h 345756"/>
              <a:gd name="connsiteX7" fmla="*/ 151992 w 241400"/>
              <a:gd name="connsiteY7" fmla="*/ 303730 h 345756"/>
              <a:gd name="connsiteX8" fmla="*/ 241400 w 241400"/>
              <a:gd name="connsiteY8" fmla="*/ 281835 h 345756"/>
              <a:gd name="connsiteX9" fmla="*/ 241400 w 241400"/>
              <a:gd name="connsiteY9" fmla="*/ 231708 h 345756"/>
              <a:gd name="connsiteX10" fmla="*/ 241400 w 241400"/>
              <a:gd name="connsiteY10" fmla="*/ 261785 h 345756"/>
              <a:gd name="connsiteX11" fmla="*/ 151992 w 241400"/>
              <a:gd name="connsiteY11" fmla="*/ 283679 h 345756"/>
              <a:gd name="connsiteX12" fmla="*/ 89407 w 241400"/>
              <a:gd name="connsiteY12" fmla="*/ 283679 h 345756"/>
              <a:gd name="connsiteX13" fmla="*/ 0 w 241400"/>
              <a:gd name="connsiteY13" fmla="*/ 295631 h 345756"/>
              <a:gd name="connsiteX14" fmla="*/ 0 w 241400"/>
              <a:gd name="connsiteY14" fmla="*/ 265553 h 345756"/>
              <a:gd name="connsiteX15" fmla="*/ 89407 w 241400"/>
              <a:gd name="connsiteY15" fmla="*/ 253603 h 345756"/>
              <a:gd name="connsiteX16" fmla="*/ 151992 w 241400"/>
              <a:gd name="connsiteY16" fmla="*/ 253603 h 345756"/>
              <a:gd name="connsiteX17" fmla="*/ 241400 w 241400"/>
              <a:gd name="connsiteY17" fmla="*/ 231708 h 345756"/>
              <a:gd name="connsiteX18" fmla="*/ 208972 w 241400"/>
              <a:gd name="connsiteY18" fmla="*/ 129529 h 345756"/>
              <a:gd name="connsiteX19" fmla="*/ 241399 w 241400"/>
              <a:gd name="connsiteY19" fmla="*/ 129529 h 345756"/>
              <a:gd name="connsiteX20" fmla="*/ 241399 w 241400"/>
              <a:gd name="connsiteY20" fmla="*/ 211987 h 345756"/>
              <a:gd name="connsiteX21" fmla="*/ 208972 w 241400"/>
              <a:gd name="connsiteY21" fmla="*/ 228655 h 345756"/>
              <a:gd name="connsiteX22" fmla="*/ 139314 w 241400"/>
              <a:gd name="connsiteY22" fmla="*/ 129529 h 345756"/>
              <a:gd name="connsiteX23" fmla="*/ 171742 w 241400"/>
              <a:gd name="connsiteY23" fmla="*/ 129529 h 345756"/>
              <a:gd name="connsiteX24" fmla="*/ 171742 w 241400"/>
              <a:gd name="connsiteY24" fmla="*/ 234032 h 345756"/>
              <a:gd name="connsiteX25" fmla="*/ 139314 w 241400"/>
              <a:gd name="connsiteY25" fmla="*/ 234032 h 345756"/>
              <a:gd name="connsiteX26" fmla="*/ 139314 w 241400"/>
              <a:gd name="connsiteY26" fmla="*/ 184360 h 345756"/>
              <a:gd name="connsiteX27" fmla="*/ 69657 w 241400"/>
              <a:gd name="connsiteY27" fmla="*/ 129529 h 345756"/>
              <a:gd name="connsiteX28" fmla="*/ 102085 w 241400"/>
              <a:gd name="connsiteY28" fmla="*/ 129529 h 345756"/>
              <a:gd name="connsiteX29" fmla="*/ 102085 w 241400"/>
              <a:gd name="connsiteY29" fmla="*/ 234032 h 345756"/>
              <a:gd name="connsiteX30" fmla="*/ 69657 w 241400"/>
              <a:gd name="connsiteY30" fmla="*/ 234032 h 345756"/>
              <a:gd name="connsiteX31" fmla="*/ 69657 w 241400"/>
              <a:gd name="connsiteY31" fmla="*/ 184360 h 345756"/>
              <a:gd name="connsiteX32" fmla="*/ 0 w 241400"/>
              <a:gd name="connsiteY32" fmla="*/ 129529 h 345756"/>
              <a:gd name="connsiteX33" fmla="*/ 32428 w 241400"/>
              <a:gd name="connsiteY33" fmla="*/ 129529 h 345756"/>
              <a:gd name="connsiteX34" fmla="*/ 32428 w 241400"/>
              <a:gd name="connsiteY34" fmla="*/ 234032 h 345756"/>
              <a:gd name="connsiteX35" fmla="*/ 0 w 241400"/>
              <a:gd name="connsiteY35" fmla="*/ 234032 h 345756"/>
              <a:gd name="connsiteX36" fmla="*/ 0 w 241400"/>
              <a:gd name="connsiteY36" fmla="*/ 184360 h 345756"/>
              <a:gd name="connsiteX37" fmla="*/ 0 w 241400"/>
              <a:gd name="connsiteY37" fmla="*/ 80523 h 345756"/>
              <a:gd name="connsiteX38" fmla="*/ 241400 w 241400"/>
              <a:gd name="connsiteY38" fmla="*/ 80523 h 345756"/>
              <a:gd name="connsiteX39" fmla="*/ 241400 w 241400"/>
              <a:gd name="connsiteY39" fmla="*/ 109957 h 345756"/>
              <a:gd name="connsiteX40" fmla="*/ 120700 w 241400"/>
              <a:gd name="connsiteY40" fmla="*/ 109957 h 345756"/>
              <a:gd name="connsiteX41" fmla="*/ 0 w 241400"/>
              <a:gd name="connsiteY41" fmla="*/ 109957 h 345756"/>
              <a:gd name="connsiteX42" fmla="*/ 120700 w 241400"/>
              <a:gd name="connsiteY42" fmla="*/ 0 h 345756"/>
              <a:gd name="connsiteX43" fmla="*/ 241400 w 241400"/>
              <a:gd name="connsiteY43" fmla="*/ 40101 h 345756"/>
              <a:gd name="connsiteX44" fmla="*/ 241400 w 241400"/>
              <a:gd name="connsiteY44" fmla="*/ 70498 h 345756"/>
              <a:gd name="connsiteX45" fmla="*/ 120700 w 241400"/>
              <a:gd name="connsiteY45" fmla="*/ 30397 h 345756"/>
              <a:gd name="connsiteX46" fmla="*/ 0 w 241400"/>
              <a:gd name="connsiteY46" fmla="*/ 70498 h 345756"/>
              <a:gd name="connsiteX47" fmla="*/ 0 w 241400"/>
              <a:gd name="connsiteY47" fmla="*/ 40101 h 3457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241400" h="345756">
                <a:moveTo>
                  <a:pt x="241400" y="281835"/>
                </a:moveTo>
                <a:lnTo>
                  <a:pt x="241400" y="311912"/>
                </a:lnTo>
                <a:cubicBezTo>
                  <a:pt x="240758" y="313681"/>
                  <a:pt x="229057" y="333806"/>
                  <a:pt x="151992" y="333806"/>
                </a:cubicBezTo>
                <a:lnTo>
                  <a:pt x="89407" y="333806"/>
                </a:lnTo>
                <a:cubicBezTo>
                  <a:pt x="10361" y="334411"/>
                  <a:pt x="1505" y="344664"/>
                  <a:pt x="0" y="345756"/>
                </a:cubicBezTo>
                <a:lnTo>
                  <a:pt x="0" y="315680"/>
                </a:lnTo>
                <a:cubicBezTo>
                  <a:pt x="1505" y="314588"/>
                  <a:pt x="10361" y="304335"/>
                  <a:pt x="89407" y="303730"/>
                </a:cubicBezTo>
                <a:lnTo>
                  <a:pt x="151992" y="303730"/>
                </a:lnTo>
                <a:cubicBezTo>
                  <a:pt x="229057" y="303730"/>
                  <a:pt x="240758" y="283604"/>
                  <a:pt x="241400" y="281835"/>
                </a:cubicBezTo>
                <a:close/>
                <a:moveTo>
                  <a:pt x="241400" y="231708"/>
                </a:moveTo>
                <a:lnTo>
                  <a:pt x="241400" y="261785"/>
                </a:lnTo>
                <a:cubicBezTo>
                  <a:pt x="240758" y="263554"/>
                  <a:pt x="229057" y="283679"/>
                  <a:pt x="151992" y="283679"/>
                </a:cubicBezTo>
                <a:lnTo>
                  <a:pt x="89407" y="283679"/>
                </a:lnTo>
                <a:cubicBezTo>
                  <a:pt x="10361" y="284284"/>
                  <a:pt x="1505" y="294539"/>
                  <a:pt x="0" y="295631"/>
                </a:cubicBezTo>
                <a:lnTo>
                  <a:pt x="0" y="265553"/>
                </a:lnTo>
                <a:cubicBezTo>
                  <a:pt x="1505" y="264461"/>
                  <a:pt x="10361" y="254208"/>
                  <a:pt x="89407" y="253603"/>
                </a:cubicBezTo>
                <a:lnTo>
                  <a:pt x="151992" y="253603"/>
                </a:lnTo>
                <a:cubicBezTo>
                  <a:pt x="229057" y="253603"/>
                  <a:pt x="240758" y="233478"/>
                  <a:pt x="241400" y="231708"/>
                </a:cubicBezTo>
                <a:close/>
                <a:moveTo>
                  <a:pt x="208972" y="129529"/>
                </a:moveTo>
                <a:lnTo>
                  <a:pt x="241399" y="129529"/>
                </a:lnTo>
                <a:lnTo>
                  <a:pt x="241399" y="211987"/>
                </a:lnTo>
                <a:cubicBezTo>
                  <a:pt x="240971" y="213169"/>
                  <a:pt x="235558" y="222563"/>
                  <a:pt x="208972" y="228655"/>
                </a:cubicBezTo>
                <a:close/>
                <a:moveTo>
                  <a:pt x="139314" y="129529"/>
                </a:moveTo>
                <a:lnTo>
                  <a:pt x="171742" y="129529"/>
                </a:lnTo>
                <a:lnTo>
                  <a:pt x="171742" y="234032"/>
                </a:lnTo>
                <a:lnTo>
                  <a:pt x="139314" y="234032"/>
                </a:lnTo>
                <a:lnTo>
                  <a:pt x="139314" y="184360"/>
                </a:lnTo>
                <a:close/>
                <a:moveTo>
                  <a:pt x="69657" y="129529"/>
                </a:moveTo>
                <a:lnTo>
                  <a:pt x="102085" y="129529"/>
                </a:lnTo>
                <a:lnTo>
                  <a:pt x="102085" y="234032"/>
                </a:lnTo>
                <a:lnTo>
                  <a:pt x="69657" y="234032"/>
                </a:lnTo>
                <a:lnTo>
                  <a:pt x="69657" y="184360"/>
                </a:lnTo>
                <a:close/>
                <a:moveTo>
                  <a:pt x="0" y="129529"/>
                </a:moveTo>
                <a:lnTo>
                  <a:pt x="32428" y="129529"/>
                </a:lnTo>
                <a:lnTo>
                  <a:pt x="32428" y="234032"/>
                </a:lnTo>
                <a:lnTo>
                  <a:pt x="0" y="234032"/>
                </a:lnTo>
                <a:lnTo>
                  <a:pt x="0" y="184360"/>
                </a:lnTo>
                <a:close/>
                <a:moveTo>
                  <a:pt x="0" y="80523"/>
                </a:moveTo>
                <a:lnTo>
                  <a:pt x="241400" y="80523"/>
                </a:lnTo>
                <a:lnTo>
                  <a:pt x="241400" y="109957"/>
                </a:lnTo>
                <a:lnTo>
                  <a:pt x="120700" y="109957"/>
                </a:lnTo>
                <a:lnTo>
                  <a:pt x="0" y="109957"/>
                </a:lnTo>
                <a:close/>
                <a:moveTo>
                  <a:pt x="120700" y="0"/>
                </a:moveTo>
                <a:lnTo>
                  <a:pt x="241400" y="40101"/>
                </a:lnTo>
                <a:lnTo>
                  <a:pt x="241400" y="70498"/>
                </a:lnTo>
                <a:lnTo>
                  <a:pt x="120700" y="30397"/>
                </a:lnTo>
                <a:lnTo>
                  <a:pt x="0" y="70498"/>
                </a:lnTo>
                <a:lnTo>
                  <a:pt x="0" y="40101"/>
                </a:lnTo>
                <a:close/>
              </a:path>
            </a:pathLst>
          </a:custGeom>
          <a:solidFill>
            <a:srgbClr val="009CA6"/>
          </a:solidFill>
          <a:ln w="17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07A1EC15-B5A7-E3FF-C622-B48FE580271A}"/>
              </a:ext>
            </a:extLst>
          </p:cNvPr>
          <p:cNvSpPr/>
          <p:nvPr/>
        </p:nvSpPr>
        <p:spPr>
          <a:xfrm>
            <a:off x="6130248" y="2535406"/>
            <a:ext cx="5490486" cy="35661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aphicFrame>
        <p:nvGraphicFramePr>
          <p:cNvPr id="70" name="Table 69">
            <a:extLst>
              <a:ext uri="{FF2B5EF4-FFF2-40B4-BE49-F238E27FC236}">
                <a16:creationId xmlns:a16="http://schemas.microsoft.com/office/drawing/2014/main" id="{16F164A6-48DD-A431-8B61-79E9B4DA84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0941682"/>
              </p:ext>
            </p:extLst>
          </p:nvPr>
        </p:nvGraphicFramePr>
        <p:xfrm>
          <a:off x="476384" y="2535406"/>
          <a:ext cx="5469756" cy="356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69756">
                  <a:extLst>
                    <a:ext uri="{9D8B030D-6E8A-4147-A177-3AD203B41FA5}">
                      <a16:colId xmlns:a16="http://schemas.microsoft.com/office/drawing/2014/main" val="4278924074"/>
                    </a:ext>
                  </a:extLst>
                </a:gridCol>
              </a:tblGrid>
              <a:tr h="240574">
                <a:tc>
                  <a:txBody>
                    <a:bodyPr/>
                    <a:lstStyle/>
                    <a:p>
                      <a:pPr algn="ctr"/>
                      <a:r>
                        <a:rPr lang="en-US" sz="1200" b="1"/>
                        <a:t>One Care </a:t>
                      </a:r>
                    </a:p>
                    <a:p>
                      <a:pPr algn="ctr"/>
                      <a:r>
                        <a:rPr lang="en-US" sz="1200" b="0" i="1"/>
                        <a:t>Focuses on recovery, behavioral health, and independent living for younger members with disabilities.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44600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Serves younger adults (21-64) with disabilities; dual-eligible for Medicare and MassHealth Standard or </a:t>
                      </a:r>
                      <a:r>
                        <a:rPr lang="en-US" sz="1200">
                          <a:solidFill>
                            <a:srgbClr val="000000"/>
                          </a:solidFill>
                          <a:latin typeface="+mn-lt"/>
                        </a:rPr>
                        <a:t>CommonHealth; not required but may transition </a:t>
                      </a: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to SCO at 65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77563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Emphasizes behavioral health, developmental disabilities, and social determinants of health (e.g., housing, employment)</a:t>
                      </a:r>
                    </a:p>
                  </a:txBody>
                  <a:tcPr>
                    <a:solidFill>
                      <a:srgbClr val="E4E7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20158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Integrated care with consumer-directed models, community and peer support, along with behavioral health specialists on the Interdisciplinary Care Team (ICT)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52464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Integrated care with consumer-directed models, community and peer support, along with behavioral health specialists on the Interdisciplinary Care Team (ICT)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78477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At minimum annual assessments; documents LTSS care decisions and social needs</a:t>
                      </a:r>
                      <a:b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</a:br>
                      <a:endParaRPr kumimoji="0" lang="en-US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28253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Tackles social instability (e.g., housing, employment); leverages telehealth and mobile services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300522"/>
                  </a:ext>
                </a:extLst>
              </a:tr>
            </a:tbl>
          </a:graphicData>
        </a:graphic>
      </p:graphicFrame>
      <p:graphicFrame>
        <p:nvGraphicFramePr>
          <p:cNvPr id="71" name="Table 70">
            <a:extLst>
              <a:ext uri="{FF2B5EF4-FFF2-40B4-BE49-F238E27FC236}">
                <a16:creationId xmlns:a16="http://schemas.microsoft.com/office/drawing/2014/main" id="{16738A83-0CAB-0E4E-41E6-765E40E440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806393"/>
              </p:ext>
            </p:extLst>
          </p:nvPr>
        </p:nvGraphicFramePr>
        <p:xfrm>
          <a:off x="6129839" y="2535406"/>
          <a:ext cx="5490486" cy="356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90486">
                  <a:extLst>
                    <a:ext uri="{9D8B030D-6E8A-4147-A177-3AD203B41FA5}">
                      <a16:colId xmlns:a16="http://schemas.microsoft.com/office/drawing/2014/main" val="427892407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Senior Care Options (SCO)</a:t>
                      </a:r>
                    </a:p>
                    <a:p>
                      <a:pPr algn="ctr"/>
                      <a:r>
                        <a:rPr lang="en-US" sz="1200" b="0" i="1"/>
                        <a:t>Emphasizes aging in place, chronic condition management, and LTSS </a:t>
                      </a:r>
                      <a:br>
                        <a:rPr lang="en-US" sz="1200" b="0" i="1"/>
                      </a:br>
                      <a:r>
                        <a:rPr lang="en-US" sz="1200" b="0" i="1"/>
                        <a:t>coordination for elderly adults.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44600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Serves elderly adults (65+), focusing on age-related needs; dual-eligible for Medicare and MassHealth Standard</a:t>
                      </a:r>
                      <a:b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</a:br>
                      <a:endParaRPr kumimoji="0" lang="en-US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3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77563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Focuses on chronic aging-related conditions (e.g., multiple comorbidities, mobility issues) and long-term services and supports (LTSS) to support independence</a:t>
                      </a:r>
                    </a:p>
                  </a:txBody>
                  <a:tcPr>
                    <a:solidFill>
                      <a:schemeClr val="accent3">
                        <a:alpha val="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20158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Calibri"/>
                        </a:rPr>
                        <a:t>Community</a:t>
                      </a: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Calibri"/>
                          <a:cs typeface="Calibri"/>
                        </a:rPr>
                        <a:t> </a:t>
                      </a:r>
                      <a:r>
                        <a:rPr lang="en-US" sz="120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Calibri"/>
                        </a:rPr>
                        <a:t>m</a:t>
                      </a: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Calibri"/>
                          <a:cs typeface="Calibri"/>
                        </a:rPr>
                        <a:t>embers are assigned a GSSC (geriatric support service coordinator)</a:t>
                      </a:r>
                      <a:b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Calibri"/>
                          <a:cs typeface="Calibri"/>
                        </a:rPr>
                      </a:br>
                      <a:endParaRPr kumimoji="0" lang="en-US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Calibri"/>
                        <a:cs typeface="Calibri"/>
                      </a:endParaRPr>
                    </a:p>
                  </a:txBody>
                  <a:tcPr>
                    <a:solidFill>
                      <a:schemeClr val="accent3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52464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Chronic condition management with care coordinators/GSSCs, emphasizing formal and informal support to receive home-based care</a:t>
                      </a:r>
                    </a:p>
                  </a:txBody>
                  <a:tcPr>
                    <a:solidFill>
                      <a:schemeClr val="accent3">
                        <a:alpha val="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78477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At minimum bi-annual assessments; documents GSSC assignments and Frail Elder Waiver benefits (where applicable), with a focus on aging in place</a:t>
                      </a:r>
                    </a:p>
                  </a:txBody>
                  <a:tcPr>
                    <a:solidFill>
                      <a:schemeClr val="accent3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28253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Addresses financial challenges (e.g., medications, co-pays) with programs and meal delivery services</a:t>
                      </a:r>
                    </a:p>
                  </a:txBody>
                  <a:tcPr>
                    <a:solidFill>
                      <a:schemeClr val="accent3">
                        <a:alpha val="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300522"/>
                  </a:ext>
                </a:extLst>
              </a:tr>
            </a:tbl>
          </a:graphicData>
        </a:graphic>
      </p:graphicFrame>
      <p:sp>
        <p:nvSpPr>
          <p:cNvPr id="50" name="TextBox 49">
            <a:extLst>
              <a:ext uri="{FF2B5EF4-FFF2-40B4-BE49-F238E27FC236}">
                <a16:creationId xmlns:a16="http://schemas.microsoft.com/office/drawing/2014/main" id="{07F089C5-0325-F16B-EAC8-5711BB5B11AA}"/>
              </a:ext>
            </a:extLst>
          </p:cNvPr>
          <p:cNvSpPr txBox="1"/>
          <p:nvPr/>
        </p:nvSpPr>
        <p:spPr>
          <a:xfrm>
            <a:off x="717784" y="1403582"/>
            <a:ext cx="104302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/>
              <a:t>Both populations have complex needs (e.g., chronic illnesses, behavioral health challenges, functional impairments, social isolation, food insecurity, etc.) requiring a coordinated, person-centered care model delivered according to an individualized care plan.</a:t>
            </a:r>
          </a:p>
        </p:txBody>
      </p:sp>
    </p:spTree>
    <p:extLst>
      <p:ext uri="{BB962C8B-B14F-4D97-AF65-F5344CB8AC3E}">
        <p14:creationId xmlns:p14="http://schemas.microsoft.com/office/powerpoint/2010/main" val="4498974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2483E3-B03D-10A0-A468-4E7C7B6FFA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2D278F0-5E2F-DC56-A0AA-1ACACC437644}"/>
              </a:ext>
            </a:extLst>
          </p:cNvPr>
          <p:cNvSpPr txBox="1"/>
          <p:nvPr/>
        </p:nvSpPr>
        <p:spPr>
          <a:xfrm>
            <a:off x="904875" y="6221975"/>
            <a:ext cx="45910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/>
              <a:t>* Since this is a requirement for all One Care and SCO plans, you may be asked to complete multiple MOC trainings for members enrolled in the different health plans.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FFF156B-8F6C-4A42-8965-997D523FAB60}"/>
              </a:ext>
            </a:extLst>
          </p:cNvPr>
          <p:cNvSpPr txBox="1"/>
          <p:nvPr/>
        </p:nvSpPr>
        <p:spPr>
          <a:xfrm>
            <a:off x="4017523" y="6318021"/>
            <a:ext cx="71206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/>
              <a:t>Mass General Brigham Health Plan   |   Confidential—do not copy or distribute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ADE29496-AD18-C222-7AA7-162B970F4BAC}"/>
              </a:ext>
            </a:extLst>
          </p:cNvPr>
          <p:cNvSpPr/>
          <p:nvPr/>
        </p:nvSpPr>
        <p:spPr>
          <a:xfrm>
            <a:off x="-1" y="0"/>
            <a:ext cx="12192001" cy="6858000"/>
          </a:xfrm>
          <a:prstGeom prst="rect">
            <a:avLst/>
          </a:prstGeom>
          <a:gradFill>
            <a:gsLst>
              <a:gs pos="42000">
                <a:srgbClr val="004F97"/>
              </a:gs>
              <a:gs pos="0">
                <a:schemeClr val="accent2"/>
              </a:gs>
              <a:gs pos="100000">
                <a:schemeClr val="accent1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EDE6F7FD-BFB9-121A-6953-61F3EF9CF9D3}"/>
              </a:ext>
            </a:extLst>
          </p:cNvPr>
          <p:cNvSpPr/>
          <p:nvPr/>
        </p:nvSpPr>
        <p:spPr>
          <a:xfrm>
            <a:off x="0" y="6225540"/>
            <a:ext cx="12192000" cy="6324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B46802BA-3AD3-2A5B-FC1F-C553E556A6CC}"/>
              </a:ext>
            </a:extLst>
          </p:cNvPr>
          <p:cNvSpPr/>
          <p:nvPr/>
        </p:nvSpPr>
        <p:spPr>
          <a:xfrm>
            <a:off x="7985760" y="6225540"/>
            <a:ext cx="2103120" cy="6324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>
                <a:latin typeface="Roboto" panose="02000000000000000000" pitchFamily="2" charset="0"/>
                <a:ea typeface="Roboto" panose="02000000000000000000" pitchFamily="2" charset="0"/>
              </a:rPr>
              <a:t>Complete: 48%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CAC9ABAA-2864-FB49-8335-3EC5B2D85C21}"/>
              </a:ext>
            </a:extLst>
          </p:cNvPr>
          <p:cNvSpPr/>
          <p:nvPr/>
        </p:nvSpPr>
        <p:spPr>
          <a:xfrm>
            <a:off x="5882640" y="6225540"/>
            <a:ext cx="2103120" cy="6324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>
                <a:latin typeface="Roboto" panose="02000000000000000000" pitchFamily="2" charset="0"/>
                <a:ea typeface="Roboto" panose="02000000000000000000" pitchFamily="2" charset="0"/>
              </a:rPr>
              <a:t>Section: 3/5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67143FD0-DACA-5C1F-FD58-0B99D9012761}"/>
              </a:ext>
            </a:extLst>
          </p:cNvPr>
          <p:cNvSpPr/>
          <p:nvPr/>
        </p:nvSpPr>
        <p:spPr>
          <a:xfrm>
            <a:off x="10088880" y="6225540"/>
            <a:ext cx="2103120" cy="63246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b="1">
                <a:latin typeface="Roboto" panose="02000000000000000000" pitchFamily="2" charset="0"/>
                <a:ea typeface="Roboto" panose="02000000000000000000" pitchFamily="2" charset="0"/>
              </a:rPr>
              <a:t>Next </a:t>
            </a:r>
            <a:r>
              <a:rPr lang="en-US" sz="1600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→</a:t>
            </a:r>
            <a:endParaRPr lang="en-US" sz="1600" b="1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F4306C60-1B76-2B03-A75B-9CB0D2A444E7}"/>
              </a:ext>
            </a:extLst>
          </p:cNvPr>
          <p:cNvGrpSpPr/>
          <p:nvPr/>
        </p:nvGrpSpPr>
        <p:grpSpPr>
          <a:xfrm>
            <a:off x="476384" y="284070"/>
            <a:ext cx="6521316" cy="2127362"/>
            <a:chOff x="476384" y="284070"/>
            <a:chExt cx="6023476" cy="2746524"/>
          </a:xfrm>
          <a:effectLst>
            <a:outerShdw blurRad="127000" dist="38100" dir="2700000" algn="tl" rotWithShape="0">
              <a:schemeClr val="accent2">
                <a:alpha val="30000"/>
              </a:schemeClr>
            </a:outerShdw>
          </a:effectLst>
        </p:grpSpPr>
        <p:sp>
          <p:nvSpPr>
            <p:cNvPr id="40" name="Rectangle: Rounded Corners 39">
              <a:extLst>
                <a:ext uri="{FF2B5EF4-FFF2-40B4-BE49-F238E27FC236}">
                  <a16:creationId xmlns:a16="http://schemas.microsoft.com/office/drawing/2014/main" id="{4B2CC467-08E9-9190-5B57-8297033061CA}"/>
                </a:ext>
              </a:extLst>
            </p:cNvPr>
            <p:cNvSpPr/>
            <p:nvPr/>
          </p:nvSpPr>
          <p:spPr>
            <a:xfrm>
              <a:off x="476384" y="2346456"/>
              <a:ext cx="2202180" cy="68413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00"/>
            </a:p>
          </p:txBody>
        </p:sp>
        <p:sp>
          <p:nvSpPr>
            <p:cNvPr id="41" name="Rectangle: Rounded Corners 40">
              <a:extLst>
                <a:ext uri="{FF2B5EF4-FFF2-40B4-BE49-F238E27FC236}">
                  <a16:creationId xmlns:a16="http://schemas.microsoft.com/office/drawing/2014/main" id="{DE17632C-B1FE-5A2F-920F-D4C4AA0E2691}"/>
                </a:ext>
              </a:extLst>
            </p:cNvPr>
            <p:cNvSpPr/>
            <p:nvPr/>
          </p:nvSpPr>
          <p:spPr>
            <a:xfrm>
              <a:off x="4297680" y="2346456"/>
              <a:ext cx="2202180" cy="68413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00"/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1CCD0A00-A933-23C9-7039-072B963F6D88}"/>
                </a:ext>
              </a:extLst>
            </p:cNvPr>
            <p:cNvSpPr/>
            <p:nvPr/>
          </p:nvSpPr>
          <p:spPr>
            <a:xfrm>
              <a:off x="1874520" y="2346456"/>
              <a:ext cx="2985770" cy="6841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00"/>
            </a:p>
          </p:txBody>
        </p:sp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A1387DE4-9528-D38B-CC14-94811A8C363C}"/>
                </a:ext>
              </a:extLst>
            </p:cNvPr>
            <p:cNvGrpSpPr/>
            <p:nvPr/>
          </p:nvGrpSpPr>
          <p:grpSpPr>
            <a:xfrm>
              <a:off x="476384" y="284070"/>
              <a:ext cx="6023476" cy="2457836"/>
              <a:chOff x="476384" y="284070"/>
              <a:chExt cx="6023476" cy="2764872"/>
            </a:xfrm>
          </p:grpSpPr>
          <p:sp>
            <p:nvSpPr>
              <p:cNvPr id="44" name="Rectangle: Rounded Corners 43">
                <a:extLst>
                  <a:ext uri="{FF2B5EF4-FFF2-40B4-BE49-F238E27FC236}">
                    <a16:creationId xmlns:a16="http://schemas.microsoft.com/office/drawing/2014/main" id="{2D66396C-7A3F-6338-EDD8-5D23809DF9B8}"/>
                  </a:ext>
                </a:extLst>
              </p:cNvPr>
              <p:cNvSpPr/>
              <p:nvPr/>
            </p:nvSpPr>
            <p:spPr>
              <a:xfrm>
                <a:off x="476384" y="284070"/>
                <a:ext cx="2202180" cy="769601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400"/>
              </a:p>
            </p:txBody>
          </p:sp>
          <p:sp>
            <p:nvSpPr>
              <p:cNvPr id="45" name="Rectangle: Rounded Corners 44">
                <a:extLst>
                  <a:ext uri="{FF2B5EF4-FFF2-40B4-BE49-F238E27FC236}">
                    <a16:creationId xmlns:a16="http://schemas.microsoft.com/office/drawing/2014/main" id="{3D66924F-30FC-7008-3DBC-73DF851DD06E}"/>
                  </a:ext>
                </a:extLst>
              </p:cNvPr>
              <p:cNvSpPr/>
              <p:nvPr/>
            </p:nvSpPr>
            <p:spPr>
              <a:xfrm>
                <a:off x="4297680" y="284070"/>
                <a:ext cx="2202180" cy="769601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400"/>
              </a:p>
            </p:txBody>
          </p:sp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435C4BD0-48E7-7CE1-1B0E-E0225B06475C}"/>
                  </a:ext>
                </a:extLst>
              </p:cNvPr>
              <p:cNvSpPr/>
              <p:nvPr/>
            </p:nvSpPr>
            <p:spPr>
              <a:xfrm>
                <a:off x="1874520" y="284070"/>
                <a:ext cx="2985770" cy="76960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400"/>
              </a:p>
            </p:txBody>
          </p:sp>
          <p:sp>
            <p:nvSpPr>
              <p:cNvPr id="47" name="Flowchart: Process 46">
                <a:extLst>
                  <a:ext uri="{FF2B5EF4-FFF2-40B4-BE49-F238E27FC236}">
                    <a16:creationId xmlns:a16="http://schemas.microsoft.com/office/drawing/2014/main" id="{B385BBBC-5012-FDD0-50BA-54FF3E95D335}"/>
                  </a:ext>
                </a:extLst>
              </p:cNvPr>
              <p:cNvSpPr/>
              <p:nvPr/>
            </p:nvSpPr>
            <p:spPr>
              <a:xfrm>
                <a:off x="476384" y="419101"/>
                <a:ext cx="6023476" cy="2629841"/>
              </a:xfrm>
              <a:prstGeom prst="flowChartProcess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48" name="Title 1">
            <a:extLst>
              <a:ext uri="{FF2B5EF4-FFF2-40B4-BE49-F238E27FC236}">
                <a16:creationId xmlns:a16="http://schemas.microsoft.com/office/drawing/2014/main" id="{42FDF13C-2332-005F-285D-711973DEF6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7784" y="523875"/>
            <a:ext cx="10902950" cy="956516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US" sz="1600" b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Care Coordination</a:t>
            </a:r>
            <a:br>
              <a:rPr lang="en-US" sz="1600" b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n-US">
                <a:solidFill>
                  <a:srgbClr val="003A93"/>
                </a:solidFill>
              </a:rPr>
              <a:t>Overview</a:t>
            </a:r>
            <a:br>
              <a:rPr lang="en-US"/>
            </a:br>
            <a:br>
              <a:rPr lang="en-US" sz="1600" i="1"/>
            </a:br>
            <a:endParaRPr lang="en-US"/>
          </a:p>
        </p:txBody>
      </p: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5DF336DF-7779-3D58-51A9-98BC8CC0A16A}"/>
              </a:ext>
            </a:extLst>
          </p:cNvPr>
          <p:cNvCxnSpPr>
            <a:cxnSpLocks/>
          </p:cNvCxnSpPr>
          <p:nvPr/>
        </p:nvCxnSpPr>
        <p:spPr>
          <a:xfrm flipV="1">
            <a:off x="717784" y="1244335"/>
            <a:ext cx="1695216" cy="9819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Graphic 12" descr="Blueprint with solid fill">
            <a:extLst>
              <a:ext uri="{FF2B5EF4-FFF2-40B4-BE49-F238E27FC236}">
                <a16:creationId xmlns:a16="http://schemas.microsoft.com/office/drawing/2014/main" id="{53540021-5DB0-BDD4-3009-3A852168B97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56648" y="3131952"/>
            <a:ext cx="685800" cy="685800"/>
          </a:xfrm>
          <a:prstGeom prst="rect">
            <a:avLst/>
          </a:prstGeom>
        </p:spPr>
      </p:pic>
      <p:sp>
        <p:nvSpPr>
          <p:cNvPr id="22" name="Freeform 8">
            <a:extLst>
              <a:ext uri="{FF2B5EF4-FFF2-40B4-BE49-F238E27FC236}">
                <a16:creationId xmlns:a16="http://schemas.microsoft.com/office/drawing/2014/main" id="{385EB3FC-A837-8CC2-2C95-90E9B80F8F8C}"/>
              </a:ext>
            </a:extLst>
          </p:cNvPr>
          <p:cNvSpPr/>
          <p:nvPr/>
        </p:nvSpPr>
        <p:spPr>
          <a:xfrm>
            <a:off x="476384" y="6368892"/>
            <a:ext cx="241400" cy="345756"/>
          </a:xfrm>
          <a:custGeom>
            <a:avLst/>
            <a:gdLst>
              <a:gd name="connsiteX0" fmla="*/ 241400 w 241400"/>
              <a:gd name="connsiteY0" fmla="*/ 281835 h 345756"/>
              <a:gd name="connsiteX1" fmla="*/ 241400 w 241400"/>
              <a:gd name="connsiteY1" fmla="*/ 311912 h 345756"/>
              <a:gd name="connsiteX2" fmla="*/ 151992 w 241400"/>
              <a:gd name="connsiteY2" fmla="*/ 333806 h 345756"/>
              <a:gd name="connsiteX3" fmla="*/ 89407 w 241400"/>
              <a:gd name="connsiteY3" fmla="*/ 333806 h 345756"/>
              <a:gd name="connsiteX4" fmla="*/ 0 w 241400"/>
              <a:gd name="connsiteY4" fmla="*/ 345756 h 345756"/>
              <a:gd name="connsiteX5" fmla="*/ 0 w 241400"/>
              <a:gd name="connsiteY5" fmla="*/ 315680 h 345756"/>
              <a:gd name="connsiteX6" fmla="*/ 89407 w 241400"/>
              <a:gd name="connsiteY6" fmla="*/ 303730 h 345756"/>
              <a:gd name="connsiteX7" fmla="*/ 151992 w 241400"/>
              <a:gd name="connsiteY7" fmla="*/ 303730 h 345756"/>
              <a:gd name="connsiteX8" fmla="*/ 241400 w 241400"/>
              <a:gd name="connsiteY8" fmla="*/ 281835 h 345756"/>
              <a:gd name="connsiteX9" fmla="*/ 241400 w 241400"/>
              <a:gd name="connsiteY9" fmla="*/ 231708 h 345756"/>
              <a:gd name="connsiteX10" fmla="*/ 241400 w 241400"/>
              <a:gd name="connsiteY10" fmla="*/ 261785 h 345756"/>
              <a:gd name="connsiteX11" fmla="*/ 151992 w 241400"/>
              <a:gd name="connsiteY11" fmla="*/ 283679 h 345756"/>
              <a:gd name="connsiteX12" fmla="*/ 89407 w 241400"/>
              <a:gd name="connsiteY12" fmla="*/ 283679 h 345756"/>
              <a:gd name="connsiteX13" fmla="*/ 0 w 241400"/>
              <a:gd name="connsiteY13" fmla="*/ 295631 h 345756"/>
              <a:gd name="connsiteX14" fmla="*/ 0 w 241400"/>
              <a:gd name="connsiteY14" fmla="*/ 265553 h 345756"/>
              <a:gd name="connsiteX15" fmla="*/ 89407 w 241400"/>
              <a:gd name="connsiteY15" fmla="*/ 253603 h 345756"/>
              <a:gd name="connsiteX16" fmla="*/ 151992 w 241400"/>
              <a:gd name="connsiteY16" fmla="*/ 253603 h 345756"/>
              <a:gd name="connsiteX17" fmla="*/ 241400 w 241400"/>
              <a:gd name="connsiteY17" fmla="*/ 231708 h 345756"/>
              <a:gd name="connsiteX18" fmla="*/ 208972 w 241400"/>
              <a:gd name="connsiteY18" fmla="*/ 129529 h 345756"/>
              <a:gd name="connsiteX19" fmla="*/ 241399 w 241400"/>
              <a:gd name="connsiteY19" fmla="*/ 129529 h 345756"/>
              <a:gd name="connsiteX20" fmla="*/ 241399 w 241400"/>
              <a:gd name="connsiteY20" fmla="*/ 211987 h 345756"/>
              <a:gd name="connsiteX21" fmla="*/ 208972 w 241400"/>
              <a:gd name="connsiteY21" fmla="*/ 228655 h 345756"/>
              <a:gd name="connsiteX22" fmla="*/ 139314 w 241400"/>
              <a:gd name="connsiteY22" fmla="*/ 129529 h 345756"/>
              <a:gd name="connsiteX23" fmla="*/ 171742 w 241400"/>
              <a:gd name="connsiteY23" fmla="*/ 129529 h 345756"/>
              <a:gd name="connsiteX24" fmla="*/ 171742 w 241400"/>
              <a:gd name="connsiteY24" fmla="*/ 234032 h 345756"/>
              <a:gd name="connsiteX25" fmla="*/ 139314 w 241400"/>
              <a:gd name="connsiteY25" fmla="*/ 234032 h 345756"/>
              <a:gd name="connsiteX26" fmla="*/ 139314 w 241400"/>
              <a:gd name="connsiteY26" fmla="*/ 184360 h 345756"/>
              <a:gd name="connsiteX27" fmla="*/ 69657 w 241400"/>
              <a:gd name="connsiteY27" fmla="*/ 129529 h 345756"/>
              <a:gd name="connsiteX28" fmla="*/ 102085 w 241400"/>
              <a:gd name="connsiteY28" fmla="*/ 129529 h 345756"/>
              <a:gd name="connsiteX29" fmla="*/ 102085 w 241400"/>
              <a:gd name="connsiteY29" fmla="*/ 234032 h 345756"/>
              <a:gd name="connsiteX30" fmla="*/ 69657 w 241400"/>
              <a:gd name="connsiteY30" fmla="*/ 234032 h 345756"/>
              <a:gd name="connsiteX31" fmla="*/ 69657 w 241400"/>
              <a:gd name="connsiteY31" fmla="*/ 184360 h 345756"/>
              <a:gd name="connsiteX32" fmla="*/ 0 w 241400"/>
              <a:gd name="connsiteY32" fmla="*/ 129529 h 345756"/>
              <a:gd name="connsiteX33" fmla="*/ 32428 w 241400"/>
              <a:gd name="connsiteY33" fmla="*/ 129529 h 345756"/>
              <a:gd name="connsiteX34" fmla="*/ 32428 w 241400"/>
              <a:gd name="connsiteY34" fmla="*/ 234032 h 345756"/>
              <a:gd name="connsiteX35" fmla="*/ 0 w 241400"/>
              <a:gd name="connsiteY35" fmla="*/ 234032 h 345756"/>
              <a:gd name="connsiteX36" fmla="*/ 0 w 241400"/>
              <a:gd name="connsiteY36" fmla="*/ 184360 h 345756"/>
              <a:gd name="connsiteX37" fmla="*/ 0 w 241400"/>
              <a:gd name="connsiteY37" fmla="*/ 80523 h 345756"/>
              <a:gd name="connsiteX38" fmla="*/ 241400 w 241400"/>
              <a:gd name="connsiteY38" fmla="*/ 80523 h 345756"/>
              <a:gd name="connsiteX39" fmla="*/ 241400 w 241400"/>
              <a:gd name="connsiteY39" fmla="*/ 109957 h 345756"/>
              <a:gd name="connsiteX40" fmla="*/ 120700 w 241400"/>
              <a:gd name="connsiteY40" fmla="*/ 109957 h 345756"/>
              <a:gd name="connsiteX41" fmla="*/ 0 w 241400"/>
              <a:gd name="connsiteY41" fmla="*/ 109957 h 345756"/>
              <a:gd name="connsiteX42" fmla="*/ 120700 w 241400"/>
              <a:gd name="connsiteY42" fmla="*/ 0 h 345756"/>
              <a:gd name="connsiteX43" fmla="*/ 241400 w 241400"/>
              <a:gd name="connsiteY43" fmla="*/ 40101 h 345756"/>
              <a:gd name="connsiteX44" fmla="*/ 241400 w 241400"/>
              <a:gd name="connsiteY44" fmla="*/ 70498 h 345756"/>
              <a:gd name="connsiteX45" fmla="*/ 120700 w 241400"/>
              <a:gd name="connsiteY45" fmla="*/ 30397 h 345756"/>
              <a:gd name="connsiteX46" fmla="*/ 0 w 241400"/>
              <a:gd name="connsiteY46" fmla="*/ 70498 h 345756"/>
              <a:gd name="connsiteX47" fmla="*/ 0 w 241400"/>
              <a:gd name="connsiteY47" fmla="*/ 40101 h 3457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241400" h="345756">
                <a:moveTo>
                  <a:pt x="241400" y="281835"/>
                </a:moveTo>
                <a:lnTo>
                  <a:pt x="241400" y="311912"/>
                </a:lnTo>
                <a:cubicBezTo>
                  <a:pt x="240758" y="313681"/>
                  <a:pt x="229057" y="333806"/>
                  <a:pt x="151992" y="333806"/>
                </a:cubicBezTo>
                <a:lnTo>
                  <a:pt x="89407" y="333806"/>
                </a:lnTo>
                <a:cubicBezTo>
                  <a:pt x="10361" y="334411"/>
                  <a:pt x="1505" y="344664"/>
                  <a:pt x="0" y="345756"/>
                </a:cubicBezTo>
                <a:lnTo>
                  <a:pt x="0" y="315680"/>
                </a:lnTo>
                <a:cubicBezTo>
                  <a:pt x="1505" y="314588"/>
                  <a:pt x="10361" y="304335"/>
                  <a:pt x="89407" y="303730"/>
                </a:cubicBezTo>
                <a:lnTo>
                  <a:pt x="151992" y="303730"/>
                </a:lnTo>
                <a:cubicBezTo>
                  <a:pt x="229057" y="303730"/>
                  <a:pt x="240758" y="283604"/>
                  <a:pt x="241400" y="281835"/>
                </a:cubicBezTo>
                <a:close/>
                <a:moveTo>
                  <a:pt x="241400" y="231708"/>
                </a:moveTo>
                <a:lnTo>
                  <a:pt x="241400" y="261785"/>
                </a:lnTo>
                <a:cubicBezTo>
                  <a:pt x="240758" y="263554"/>
                  <a:pt x="229057" y="283679"/>
                  <a:pt x="151992" y="283679"/>
                </a:cubicBezTo>
                <a:lnTo>
                  <a:pt x="89407" y="283679"/>
                </a:lnTo>
                <a:cubicBezTo>
                  <a:pt x="10361" y="284284"/>
                  <a:pt x="1505" y="294539"/>
                  <a:pt x="0" y="295631"/>
                </a:cubicBezTo>
                <a:lnTo>
                  <a:pt x="0" y="265553"/>
                </a:lnTo>
                <a:cubicBezTo>
                  <a:pt x="1505" y="264461"/>
                  <a:pt x="10361" y="254208"/>
                  <a:pt x="89407" y="253603"/>
                </a:cubicBezTo>
                <a:lnTo>
                  <a:pt x="151992" y="253603"/>
                </a:lnTo>
                <a:cubicBezTo>
                  <a:pt x="229057" y="253603"/>
                  <a:pt x="240758" y="233478"/>
                  <a:pt x="241400" y="231708"/>
                </a:cubicBezTo>
                <a:close/>
                <a:moveTo>
                  <a:pt x="208972" y="129529"/>
                </a:moveTo>
                <a:lnTo>
                  <a:pt x="241399" y="129529"/>
                </a:lnTo>
                <a:lnTo>
                  <a:pt x="241399" y="211987"/>
                </a:lnTo>
                <a:cubicBezTo>
                  <a:pt x="240971" y="213169"/>
                  <a:pt x="235558" y="222563"/>
                  <a:pt x="208972" y="228655"/>
                </a:cubicBezTo>
                <a:close/>
                <a:moveTo>
                  <a:pt x="139314" y="129529"/>
                </a:moveTo>
                <a:lnTo>
                  <a:pt x="171742" y="129529"/>
                </a:lnTo>
                <a:lnTo>
                  <a:pt x="171742" y="234032"/>
                </a:lnTo>
                <a:lnTo>
                  <a:pt x="139314" y="234032"/>
                </a:lnTo>
                <a:lnTo>
                  <a:pt x="139314" y="184360"/>
                </a:lnTo>
                <a:close/>
                <a:moveTo>
                  <a:pt x="69657" y="129529"/>
                </a:moveTo>
                <a:lnTo>
                  <a:pt x="102085" y="129529"/>
                </a:lnTo>
                <a:lnTo>
                  <a:pt x="102085" y="234032"/>
                </a:lnTo>
                <a:lnTo>
                  <a:pt x="69657" y="234032"/>
                </a:lnTo>
                <a:lnTo>
                  <a:pt x="69657" y="184360"/>
                </a:lnTo>
                <a:close/>
                <a:moveTo>
                  <a:pt x="0" y="129529"/>
                </a:moveTo>
                <a:lnTo>
                  <a:pt x="32428" y="129529"/>
                </a:lnTo>
                <a:lnTo>
                  <a:pt x="32428" y="234032"/>
                </a:lnTo>
                <a:lnTo>
                  <a:pt x="0" y="234032"/>
                </a:lnTo>
                <a:lnTo>
                  <a:pt x="0" y="184360"/>
                </a:lnTo>
                <a:close/>
                <a:moveTo>
                  <a:pt x="0" y="80523"/>
                </a:moveTo>
                <a:lnTo>
                  <a:pt x="241400" y="80523"/>
                </a:lnTo>
                <a:lnTo>
                  <a:pt x="241400" y="109957"/>
                </a:lnTo>
                <a:lnTo>
                  <a:pt x="120700" y="109957"/>
                </a:lnTo>
                <a:lnTo>
                  <a:pt x="0" y="109957"/>
                </a:lnTo>
                <a:close/>
                <a:moveTo>
                  <a:pt x="120700" y="0"/>
                </a:moveTo>
                <a:lnTo>
                  <a:pt x="241400" y="40101"/>
                </a:lnTo>
                <a:lnTo>
                  <a:pt x="241400" y="70498"/>
                </a:lnTo>
                <a:lnTo>
                  <a:pt x="120700" y="30397"/>
                </a:lnTo>
                <a:lnTo>
                  <a:pt x="0" y="70498"/>
                </a:lnTo>
                <a:lnTo>
                  <a:pt x="0" y="40101"/>
                </a:lnTo>
                <a:close/>
              </a:path>
            </a:pathLst>
          </a:custGeom>
          <a:solidFill>
            <a:srgbClr val="009CA6"/>
          </a:solidFill>
          <a:ln w="17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FFD211D4-E8F5-4B5A-AC0D-5749CD7C3A4B}"/>
              </a:ext>
            </a:extLst>
          </p:cNvPr>
          <p:cNvGrpSpPr/>
          <p:nvPr/>
        </p:nvGrpSpPr>
        <p:grpSpPr>
          <a:xfrm>
            <a:off x="476384" y="3906095"/>
            <a:ext cx="6521316" cy="2127362"/>
            <a:chOff x="476384" y="284070"/>
            <a:chExt cx="6023476" cy="2746524"/>
          </a:xfrm>
          <a:effectLst>
            <a:outerShdw blurRad="127000" dist="38100" dir="2700000" algn="tl" rotWithShape="0">
              <a:schemeClr val="accent2">
                <a:alpha val="30000"/>
              </a:schemeClr>
            </a:outerShdw>
          </a:effectLst>
        </p:grpSpPr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92A8359E-E0EF-6E6A-8016-A3A3A0877485}"/>
                </a:ext>
              </a:extLst>
            </p:cNvPr>
            <p:cNvSpPr/>
            <p:nvPr/>
          </p:nvSpPr>
          <p:spPr>
            <a:xfrm>
              <a:off x="476384" y="2346456"/>
              <a:ext cx="2202180" cy="68413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00"/>
            </a:p>
          </p:txBody>
        </p:sp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DA377659-D170-42B7-51B9-8921F602ACA1}"/>
                </a:ext>
              </a:extLst>
            </p:cNvPr>
            <p:cNvSpPr/>
            <p:nvPr/>
          </p:nvSpPr>
          <p:spPr>
            <a:xfrm>
              <a:off x="4297680" y="2346456"/>
              <a:ext cx="2202180" cy="68413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0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602D8B3-6FED-97AD-70AC-7927AA734ED7}"/>
                </a:ext>
              </a:extLst>
            </p:cNvPr>
            <p:cNvSpPr/>
            <p:nvPr/>
          </p:nvSpPr>
          <p:spPr>
            <a:xfrm>
              <a:off x="1874520" y="2346456"/>
              <a:ext cx="2985770" cy="6841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00"/>
            </a:p>
          </p:txBody>
        </p: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517B284A-836C-3D86-B2CD-9111F681358C}"/>
                </a:ext>
              </a:extLst>
            </p:cNvPr>
            <p:cNvGrpSpPr/>
            <p:nvPr/>
          </p:nvGrpSpPr>
          <p:grpSpPr>
            <a:xfrm>
              <a:off x="476384" y="284070"/>
              <a:ext cx="6023476" cy="2457836"/>
              <a:chOff x="476384" y="284070"/>
              <a:chExt cx="6023476" cy="2764872"/>
            </a:xfrm>
          </p:grpSpPr>
          <p:sp>
            <p:nvSpPr>
              <p:cNvPr id="9" name="Rectangle: Rounded Corners 8">
                <a:extLst>
                  <a:ext uri="{FF2B5EF4-FFF2-40B4-BE49-F238E27FC236}">
                    <a16:creationId xmlns:a16="http://schemas.microsoft.com/office/drawing/2014/main" id="{9E4F0868-1D0A-50B6-7FA8-5B3A62B6FA9A}"/>
                  </a:ext>
                </a:extLst>
              </p:cNvPr>
              <p:cNvSpPr/>
              <p:nvPr/>
            </p:nvSpPr>
            <p:spPr>
              <a:xfrm>
                <a:off x="476384" y="284070"/>
                <a:ext cx="2202180" cy="769601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400"/>
              </a:p>
            </p:txBody>
          </p:sp>
          <p:sp>
            <p:nvSpPr>
              <p:cNvPr id="10" name="Rectangle: Rounded Corners 9">
                <a:extLst>
                  <a:ext uri="{FF2B5EF4-FFF2-40B4-BE49-F238E27FC236}">
                    <a16:creationId xmlns:a16="http://schemas.microsoft.com/office/drawing/2014/main" id="{FECABD82-9608-0CF8-8076-C35B811BE704}"/>
                  </a:ext>
                </a:extLst>
              </p:cNvPr>
              <p:cNvSpPr/>
              <p:nvPr/>
            </p:nvSpPr>
            <p:spPr>
              <a:xfrm>
                <a:off x="4297680" y="284070"/>
                <a:ext cx="2202180" cy="769601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400"/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86C5C675-F532-A518-B605-339D6DC372EF}"/>
                  </a:ext>
                </a:extLst>
              </p:cNvPr>
              <p:cNvSpPr/>
              <p:nvPr/>
            </p:nvSpPr>
            <p:spPr>
              <a:xfrm>
                <a:off x="1874520" y="284070"/>
                <a:ext cx="2985770" cy="76960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400"/>
              </a:p>
            </p:txBody>
          </p:sp>
          <p:sp>
            <p:nvSpPr>
              <p:cNvPr id="12" name="Flowchart: Process 11">
                <a:extLst>
                  <a:ext uri="{FF2B5EF4-FFF2-40B4-BE49-F238E27FC236}">
                    <a16:creationId xmlns:a16="http://schemas.microsoft.com/office/drawing/2014/main" id="{28A9196B-F8A7-16F1-2B47-36617393FE5C}"/>
                  </a:ext>
                </a:extLst>
              </p:cNvPr>
              <p:cNvSpPr/>
              <p:nvPr/>
            </p:nvSpPr>
            <p:spPr>
              <a:xfrm>
                <a:off x="476384" y="419101"/>
                <a:ext cx="6023476" cy="2629841"/>
              </a:xfrm>
              <a:prstGeom prst="flowChartProcess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70D89CAE-136D-A9AE-830C-ACE21BE3585A}"/>
              </a:ext>
            </a:extLst>
          </p:cNvPr>
          <p:cNvGrpSpPr/>
          <p:nvPr/>
        </p:nvGrpSpPr>
        <p:grpSpPr>
          <a:xfrm>
            <a:off x="476383" y="2099174"/>
            <a:ext cx="6521316" cy="2127362"/>
            <a:chOff x="476384" y="284070"/>
            <a:chExt cx="6023476" cy="2746524"/>
          </a:xfrm>
          <a:effectLst/>
        </p:grpSpPr>
        <p:sp>
          <p:nvSpPr>
            <p:cNvPr id="15" name="Rectangle: Rounded Corners 14">
              <a:extLst>
                <a:ext uri="{FF2B5EF4-FFF2-40B4-BE49-F238E27FC236}">
                  <a16:creationId xmlns:a16="http://schemas.microsoft.com/office/drawing/2014/main" id="{2D926477-82C4-58AA-61C6-C9456B68906A}"/>
                </a:ext>
              </a:extLst>
            </p:cNvPr>
            <p:cNvSpPr/>
            <p:nvPr/>
          </p:nvSpPr>
          <p:spPr>
            <a:xfrm>
              <a:off x="476384" y="2346456"/>
              <a:ext cx="2202180" cy="68413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00"/>
            </a:p>
          </p:txBody>
        </p:sp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77CE1740-33BD-2E15-D891-E9DFB1AC8DA6}"/>
                </a:ext>
              </a:extLst>
            </p:cNvPr>
            <p:cNvSpPr/>
            <p:nvPr/>
          </p:nvSpPr>
          <p:spPr>
            <a:xfrm>
              <a:off x="4297680" y="2346456"/>
              <a:ext cx="2202180" cy="68413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00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12CC0BA3-1AD9-D816-2525-171ADB2C24B3}"/>
                </a:ext>
              </a:extLst>
            </p:cNvPr>
            <p:cNvSpPr/>
            <p:nvPr/>
          </p:nvSpPr>
          <p:spPr>
            <a:xfrm>
              <a:off x="1874520" y="2346456"/>
              <a:ext cx="2985770" cy="6841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00"/>
            </a:p>
          </p:txBody>
        </p: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03B8B5AB-D078-E538-3BFE-5D31DCB7C68F}"/>
                </a:ext>
              </a:extLst>
            </p:cNvPr>
            <p:cNvGrpSpPr/>
            <p:nvPr/>
          </p:nvGrpSpPr>
          <p:grpSpPr>
            <a:xfrm>
              <a:off x="476384" y="284070"/>
              <a:ext cx="6023476" cy="2457836"/>
              <a:chOff x="476384" y="284070"/>
              <a:chExt cx="6023476" cy="2764872"/>
            </a:xfrm>
          </p:grpSpPr>
          <p:sp>
            <p:nvSpPr>
              <p:cNvPr id="19" name="Rectangle: Rounded Corners 18">
                <a:extLst>
                  <a:ext uri="{FF2B5EF4-FFF2-40B4-BE49-F238E27FC236}">
                    <a16:creationId xmlns:a16="http://schemas.microsoft.com/office/drawing/2014/main" id="{F2E0882B-A189-3CFD-7611-F677200C84AD}"/>
                  </a:ext>
                </a:extLst>
              </p:cNvPr>
              <p:cNvSpPr/>
              <p:nvPr/>
            </p:nvSpPr>
            <p:spPr>
              <a:xfrm>
                <a:off x="476384" y="284070"/>
                <a:ext cx="2202180" cy="769601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400"/>
              </a:p>
            </p:txBody>
          </p:sp>
          <p:sp>
            <p:nvSpPr>
              <p:cNvPr id="20" name="Rectangle: Rounded Corners 19">
                <a:extLst>
                  <a:ext uri="{FF2B5EF4-FFF2-40B4-BE49-F238E27FC236}">
                    <a16:creationId xmlns:a16="http://schemas.microsoft.com/office/drawing/2014/main" id="{B56889E2-29F4-3DBF-A0E4-18A8235D230E}"/>
                  </a:ext>
                </a:extLst>
              </p:cNvPr>
              <p:cNvSpPr/>
              <p:nvPr/>
            </p:nvSpPr>
            <p:spPr>
              <a:xfrm>
                <a:off x="4297680" y="284070"/>
                <a:ext cx="2202180" cy="769601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400"/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042EF737-2E72-B892-93F5-F6D470821726}"/>
                  </a:ext>
                </a:extLst>
              </p:cNvPr>
              <p:cNvSpPr/>
              <p:nvPr/>
            </p:nvSpPr>
            <p:spPr>
              <a:xfrm>
                <a:off x="1874520" y="284070"/>
                <a:ext cx="2985770" cy="76960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400"/>
              </a:p>
            </p:txBody>
          </p:sp>
          <p:sp>
            <p:nvSpPr>
              <p:cNvPr id="23" name="Flowchart: Process 22">
                <a:extLst>
                  <a:ext uri="{FF2B5EF4-FFF2-40B4-BE49-F238E27FC236}">
                    <a16:creationId xmlns:a16="http://schemas.microsoft.com/office/drawing/2014/main" id="{E6604BDA-D037-5B76-C242-4218CBAF9A1D}"/>
                  </a:ext>
                </a:extLst>
              </p:cNvPr>
              <p:cNvSpPr/>
              <p:nvPr/>
            </p:nvSpPr>
            <p:spPr>
              <a:xfrm>
                <a:off x="476384" y="419101"/>
                <a:ext cx="6023476" cy="2629841"/>
              </a:xfrm>
              <a:prstGeom prst="flowChartProcess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50" name="TextBox 49">
            <a:extLst>
              <a:ext uri="{FF2B5EF4-FFF2-40B4-BE49-F238E27FC236}">
                <a16:creationId xmlns:a16="http://schemas.microsoft.com/office/drawing/2014/main" id="{2E3F9276-D38C-577F-E90A-FCCCDCF04061}"/>
              </a:ext>
            </a:extLst>
          </p:cNvPr>
          <p:cNvSpPr txBox="1"/>
          <p:nvPr/>
        </p:nvSpPr>
        <p:spPr>
          <a:xfrm>
            <a:off x="717784" y="1340082"/>
            <a:ext cx="6013216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Char char="•"/>
            </a:pPr>
            <a:r>
              <a:rPr lang="en-US" sz="1700"/>
              <a:t>When the member enrolls, they are assigned a care manager to serve as primary point of contact and convene the </a:t>
            </a:r>
            <a:r>
              <a:rPr lang="en-US" sz="1700" b="1">
                <a:solidFill>
                  <a:schemeClr val="accent2"/>
                </a:solidFill>
              </a:rPr>
              <a:t>Interdisciplinary Care Team (ICT)</a:t>
            </a:r>
            <a:endParaRPr lang="en-US" sz="1700"/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/>
              <a:t>MGBHP is responsible for </a:t>
            </a:r>
            <a:r>
              <a:rPr lang="en-US" sz="1700" b="1">
                <a:solidFill>
                  <a:schemeClr val="accent2"/>
                </a:solidFill>
              </a:rPr>
              <a:t>assessing</a:t>
            </a:r>
            <a:r>
              <a:rPr lang="en-US" sz="1700"/>
              <a:t> all enrollees at minimum on an annual basis to inform the care plan</a:t>
            </a:r>
          </a:p>
          <a:p>
            <a:pPr marL="342900" indent="-342900">
              <a:spcAft>
                <a:spcPts val="600"/>
              </a:spcAft>
              <a:buChar char="•"/>
            </a:pPr>
            <a:r>
              <a:rPr lang="en-US" sz="1700"/>
              <a:t>Working collaboratively with the ICT, the care manager is responsible for creating and updating an integrated </a:t>
            </a:r>
            <a:r>
              <a:rPr lang="en-US" sz="1700" b="1">
                <a:solidFill>
                  <a:schemeClr val="accent2"/>
                </a:solidFill>
              </a:rPr>
              <a:t>care plan </a:t>
            </a:r>
            <a:r>
              <a:rPr lang="en-US" sz="1700"/>
              <a:t>that supports members reaching their goals, improved outcomes, and directly ties supportive service requests back to the members goals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/>
              <a:t>The ICT lead, members of the ICT and the members or caregivers themselves may </a:t>
            </a:r>
            <a:r>
              <a:rPr lang="en-US" sz="1700" b="1">
                <a:solidFill>
                  <a:schemeClr val="accent2"/>
                </a:solidFill>
              </a:rPr>
              <a:t>initiate requests for services</a:t>
            </a:r>
            <a:r>
              <a:rPr lang="en-US" sz="1700"/>
              <a:t>; if </a:t>
            </a:r>
            <a:r>
              <a:rPr lang="en-US" sz="1700" b="1">
                <a:solidFill>
                  <a:schemeClr val="accent2"/>
                </a:solidFill>
              </a:rPr>
              <a:t>prior authorization is required</a:t>
            </a:r>
            <a:r>
              <a:rPr lang="en-US" sz="1700"/>
              <a:t>, providers would submit through the portal using their current workflows</a:t>
            </a:r>
          </a:p>
          <a:p>
            <a:pPr marL="342900" indent="-342900">
              <a:spcAft>
                <a:spcPts val="600"/>
              </a:spcAft>
              <a:buChar char="•"/>
            </a:pPr>
            <a:r>
              <a:rPr lang="en-US" sz="1700"/>
              <a:t>D-SNPs offer comprehensive </a:t>
            </a:r>
            <a:r>
              <a:rPr lang="en-US" sz="1700" b="1">
                <a:solidFill>
                  <a:schemeClr val="accent2"/>
                </a:solidFill>
              </a:rPr>
              <a:t>transition of care </a:t>
            </a:r>
            <a:r>
              <a:rPr lang="en-US" sz="1700"/>
              <a:t>support to limit risk of readmission and ensure a safe return to community</a:t>
            </a:r>
            <a:endParaRPr lang="en-US" sz="1700">
              <a:cs typeface="Calibri"/>
            </a:endParaRPr>
          </a:p>
        </p:txBody>
      </p:sp>
      <p:graphicFrame>
        <p:nvGraphicFramePr>
          <p:cNvPr id="25" name="Diagram 24">
            <a:extLst>
              <a:ext uri="{FF2B5EF4-FFF2-40B4-BE49-F238E27FC236}">
                <a16:creationId xmlns:a16="http://schemas.microsoft.com/office/drawing/2014/main" id="{6AD58276-753A-E2F9-1A80-A0A5F75059A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15155881"/>
              </p:ext>
            </p:extLst>
          </p:nvPr>
        </p:nvGraphicFramePr>
        <p:xfrm>
          <a:off x="5311276" y="37704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9786132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E20492-A408-A2E3-99A0-F25994854B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40CD68A-6A3E-1873-FCAA-81B4175A7F9B}"/>
              </a:ext>
            </a:extLst>
          </p:cNvPr>
          <p:cNvSpPr txBox="1"/>
          <p:nvPr/>
        </p:nvSpPr>
        <p:spPr>
          <a:xfrm>
            <a:off x="904875" y="6221975"/>
            <a:ext cx="45910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/>
              <a:t>* Since this is a requirement for all One Care and SCO plans, you may be asked to complete multiple MOC trainings for members enrolled in the different health plans.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D7CC5EB-3D98-6CB9-5F44-A6722567FFC0}"/>
              </a:ext>
            </a:extLst>
          </p:cNvPr>
          <p:cNvSpPr txBox="1"/>
          <p:nvPr/>
        </p:nvSpPr>
        <p:spPr>
          <a:xfrm>
            <a:off x="4017523" y="6318021"/>
            <a:ext cx="71206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/>
              <a:t>Mass General Brigham Health Plan   |   Confidential—do not copy or distribute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FB591328-B47A-AAB0-E494-50A1EF120431}"/>
              </a:ext>
            </a:extLst>
          </p:cNvPr>
          <p:cNvSpPr/>
          <p:nvPr/>
        </p:nvSpPr>
        <p:spPr>
          <a:xfrm>
            <a:off x="-1" y="0"/>
            <a:ext cx="12192001" cy="6858000"/>
          </a:xfrm>
          <a:prstGeom prst="rect">
            <a:avLst/>
          </a:prstGeom>
          <a:gradFill>
            <a:gsLst>
              <a:gs pos="42000">
                <a:srgbClr val="004F97"/>
              </a:gs>
              <a:gs pos="0">
                <a:schemeClr val="accent2"/>
              </a:gs>
              <a:gs pos="100000">
                <a:schemeClr val="accent1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19C3AB26-B8CC-CE3F-16FB-F3D219693B88}"/>
              </a:ext>
            </a:extLst>
          </p:cNvPr>
          <p:cNvSpPr/>
          <p:nvPr/>
        </p:nvSpPr>
        <p:spPr>
          <a:xfrm>
            <a:off x="0" y="6225540"/>
            <a:ext cx="12192000" cy="6324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FA2F7B01-F41F-8918-8A62-C69E45D95368}"/>
              </a:ext>
            </a:extLst>
          </p:cNvPr>
          <p:cNvGrpSpPr/>
          <p:nvPr/>
        </p:nvGrpSpPr>
        <p:grpSpPr>
          <a:xfrm>
            <a:off x="476383" y="284070"/>
            <a:ext cx="11271117" cy="2127362"/>
            <a:chOff x="476384" y="284070"/>
            <a:chExt cx="6023476" cy="2746524"/>
          </a:xfrm>
          <a:effectLst>
            <a:outerShdw blurRad="127000" dist="38100" dir="2700000" algn="tl" rotWithShape="0">
              <a:schemeClr val="accent2">
                <a:alpha val="30000"/>
              </a:schemeClr>
            </a:outerShdw>
          </a:effectLst>
        </p:grpSpPr>
        <p:sp>
          <p:nvSpPr>
            <p:cNvPr id="30" name="Rectangle: Rounded Corners 29">
              <a:extLst>
                <a:ext uri="{FF2B5EF4-FFF2-40B4-BE49-F238E27FC236}">
                  <a16:creationId xmlns:a16="http://schemas.microsoft.com/office/drawing/2014/main" id="{B3DD5BFB-C105-592A-974D-71B8337805F3}"/>
                </a:ext>
              </a:extLst>
            </p:cNvPr>
            <p:cNvSpPr/>
            <p:nvPr/>
          </p:nvSpPr>
          <p:spPr>
            <a:xfrm>
              <a:off x="476384" y="2346456"/>
              <a:ext cx="2202180" cy="68413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/>
            </a:p>
          </p:txBody>
        </p:sp>
        <p:sp>
          <p:nvSpPr>
            <p:cNvPr id="31" name="Rectangle: Rounded Corners 30">
              <a:extLst>
                <a:ext uri="{FF2B5EF4-FFF2-40B4-BE49-F238E27FC236}">
                  <a16:creationId xmlns:a16="http://schemas.microsoft.com/office/drawing/2014/main" id="{637D2D57-0602-1301-648F-2F2E39070EB1}"/>
                </a:ext>
              </a:extLst>
            </p:cNvPr>
            <p:cNvSpPr/>
            <p:nvPr/>
          </p:nvSpPr>
          <p:spPr>
            <a:xfrm>
              <a:off x="4297680" y="2346456"/>
              <a:ext cx="2202180" cy="68413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712CD11F-066B-D445-5BF9-76D8D5F28EAB}"/>
                </a:ext>
              </a:extLst>
            </p:cNvPr>
            <p:cNvSpPr/>
            <p:nvPr/>
          </p:nvSpPr>
          <p:spPr>
            <a:xfrm>
              <a:off x="1874520" y="2346456"/>
              <a:ext cx="2985770" cy="6841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/>
            </a:p>
          </p:txBody>
        </p: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8E7E0FDC-8C3D-6FD0-A42E-0EBEB91C5D14}"/>
                </a:ext>
              </a:extLst>
            </p:cNvPr>
            <p:cNvGrpSpPr/>
            <p:nvPr/>
          </p:nvGrpSpPr>
          <p:grpSpPr>
            <a:xfrm>
              <a:off x="476384" y="284070"/>
              <a:ext cx="6023476" cy="2457836"/>
              <a:chOff x="476384" y="284070"/>
              <a:chExt cx="6023476" cy="2764872"/>
            </a:xfrm>
          </p:grpSpPr>
          <p:sp>
            <p:nvSpPr>
              <p:cNvPr id="51" name="Rectangle: Rounded Corners 50">
                <a:extLst>
                  <a:ext uri="{FF2B5EF4-FFF2-40B4-BE49-F238E27FC236}">
                    <a16:creationId xmlns:a16="http://schemas.microsoft.com/office/drawing/2014/main" id="{6DEBEA67-57A4-940C-877A-4C6B102C5926}"/>
                  </a:ext>
                </a:extLst>
              </p:cNvPr>
              <p:cNvSpPr/>
              <p:nvPr/>
            </p:nvSpPr>
            <p:spPr>
              <a:xfrm>
                <a:off x="476384" y="284070"/>
                <a:ext cx="2202180" cy="769601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000"/>
              </a:p>
            </p:txBody>
          </p:sp>
          <p:sp>
            <p:nvSpPr>
              <p:cNvPr id="52" name="Rectangle: Rounded Corners 51">
                <a:extLst>
                  <a:ext uri="{FF2B5EF4-FFF2-40B4-BE49-F238E27FC236}">
                    <a16:creationId xmlns:a16="http://schemas.microsoft.com/office/drawing/2014/main" id="{F397A47E-B08C-25F7-A400-73B0A7686221}"/>
                  </a:ext>
                </a:extLst>
              </p:cNvPr>
              <p:cNvSpPr/>
              <p:nvPr/>
            </p:nvSpPr>
            <p:spPr>
              <a:xfrm>
                <a:off x="4297680" y="284070"/>
                <a:ext cx="2202180" cy="769601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000"/>
              </a:p>
            </p:txBody>
          </p:sp>
          <p:sp>
            <p:nvSpPr>
              <p:cNvPr id="53" name="Rectangle 52">
                <a:extLst>
                  <a:ext uri="{FF2B5EF4-FFF2-40B4-BE49-F238E27FC236}">
                    <a16:creationId xmlns:a16="http://schemas.microsoft.com/office/drawing/2014/main" id="{733C1CE4-216A-2FFE-C7D7-F928DAF26D62}"/>
                  </a:ext>
                </a:extLst>
              </p:cNvPr>
              <p:cNvSpPr/>
              <p:nvPr/>
            </p:nvSpPr>
            <p:spPr>
              <a:xfrm>
                <a:off x="1874520" y="284070"/>
                <a:ext cx="2985770" cy="76960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000"/>
              </a:p>
            </p:txBody>
          </p:sp>
          <p:sp>
            <p:nvSpPr>
              <p:cNvPr id="54" name="Flowchart: Process 53">
                <a:extLst>
                  <a:ext uri="{FF2B5EF4-FFF2-40B4-BE49-F238E27FC236}">
                    <a16:creationId xmlns:a16="http://schemas.microsoft.com/office/drawing/2014/main" id="{1A7F1957-AC43-6605-6A10-28741DEA9EE1}"/>
                  </a:ext>
                </a:extLst>
              </p:cNvPr>
              <p:cNvSpPr/>
              <p:nvPr/>
            </p:nvSpPr>
            <p:spPr>
              <a:xfrm>
                <a:off x="476384" y="419101"/>
                <a:ext cx="6023476" cy="2629841"/>
              </a:xfrm>
              <a:prstGeom prst="flowChartProcess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8000"/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B2A9434B-49CB-172A-81BF-93D8EE4F7756}"/>
              </a:ext>
            </a:extLst>
          </p:cNvPr>
          <p:cNvGrpSpPr/>
          <p:nvPr/>
        </p:nvGrpSpPr>
        <p:grpSpPr>
          <a:xfrm>
            <a:off x="476383" y="3906095"/>
            <a:ext cx="11271117" cy="2127362"/>
            <a:chOff x="476384" y="284070"/>
            <a:chExt cx="6023476" cy="2746524"/>
          </a:xfrm>
          <a:effectLst>
            <a:outerShdw blurRad="127000" dist="38100" dir="2700000" algn="tl" rotWithShape="0">
              <a:schemeClr val="accent2">
                <a:alpha val="30000"/>
              </a:schemeClr>
            </a:outerShdw>
          </a:effectLst>
        </p:grpSpPr>
        <p:sp>
          <p:nvSpPr>
            <p:cNvPr id="56" name="Rectangle: Rounded Corners 55">
              <a:extLst>
                <a:ext uri="{FF2B5EF4-FFF2-40B4-BE49-F238E27FC236}">
                  <a16:creationId xmlns:a16="http://schemas.microsoft.com/office/drawing/2014/main" id="{6F96E32B-AF01-F67C-477D-62D2C75D3653}"/>
                </a:ext>
              </a:extLst>
            </p:cNvPr>
            <p:cNvSpPr/>
            <p:nvPr/>
          </p:nvSpPr>
          <p:spPr>
            <a:xfrm>
              <a:off x="476384" y="2346456"/>
              <a:ext cx="2202180" cy="68413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/>
            </a:p>
          </p:txBody>
        </p:sp>
        <p:sp>
          <p:nvSpPr>
            <p:cNvPr id="57" name="Rectangle: Rounded Corners 56">
              <a:extLst>
                <a:ext uri="{FF2B5EF4-FFF2-40B4-BE49-F238E27FC236}">
                  <a16:creationId xmlns:a16="http://schemas.microsoft.com/office/drawing/2014/main" id="{20E900C6-54D6-1B15-D2D0-F06D72FD7B39}"/>
                </a:ext>
              </a:extLst>
            </p:cNvPr>
            <p:cNvSpPr/>
            <p:nvPr/>
          </p:nvSpPr>
          <p:spPr>
            <a:xfrm>
              <a:off x="4297680" y="2346456"/>
              <a:ext cx="2202180" cy="68413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/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3D2C2B4A-4709-6D9D-0E6B-9829BDD9DC10}"/>
                </a:ext>
              </a:extLst>
            </p:cNvPr>
            <p:cNvSpPr/>
            <p:nvPr/>
          </p:nvSpPr>
          <p:spPr>
            <a:xfrm>
              <a:off x="1874520" y="2346456"/>
              <a:ext cx="2985770" cy="6841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/>
            </a:p>
          </p:txBody>
        </p:sp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22D20568-5475-36F0-0FD4-140FFED9D449}"/>
                </a:ext>
              </a:extLst>
            </p:cNvPr>
            <p:cNvGrpSpPr/>
            <p:nvPr/>
          </p:nvGrpSpPr>
          <p:grpSpPr>
            <a:xfrm>
              <a:off x="476384" y="284070"/>
              <a:ext cx="6023476" cy="2457836"/>
              <a:chOff x="476384" y="284070"/>
              <a:chExt cx="6023476" cy="2764872"/>
            </a:xfrm>
          </p:grpSpPr>
          <p:sp>
            <p:nvSpPr>
              <p:cNvPr id="60" name="Rectangle: Rounded Corners 59">
                <a:extLst>
                  <a:ext uri="{FF2B5EF4-FFF2-40B4-BE49-F238E27FC236}">
                    <a16:creationId xmlns:a16="http://schemas.microsoft.com/office/drawing/2014/main" id="{12CA2776-851F-7B1E-9AEB-40D27DBFDCC3}"/>
                  </a:ext>
                </a:extLst>
              </p:cNvPr>
              <p:cNvSpPr/>
              <p:nvPr/>
            </p:nvSpPr>
            <p:spPr>
              <a:xfrm>
                <a:off x="476384" y="284070"/>
                <a:ext cx="2202180" cy="769601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000"/>
              </a:p>
            </p:txBody>
          </p:sp>
          <p:sp>
            <p:nvSpPr>
              <p:cNvPr id="61" name="Rectangle: Rounded Corners 60">
                <a:extLst>
                  <a:ext uri="{FF2B5EF4-FFF2-40B4-BE49-F238E27FC236}">
                    <a16:creationId xmlns:a16="http://schemas.microsoft.com/office/drawing/2014/main" id="{862701C3-7F34-7AFA-EA22-772AD1D56791}"/>
                  </a:ext>
                </a:extLst>
              </p:cNvPr>
              <p:cNvSpPr/>
              <p:nvPr/>
            </p:nvSpPr>
            <p:spPr>
              <a:xfrm>
                <a:off x="4297680" y="284070"/>
                <a:ext cx="2202180" cy="769601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000"/>
              </a:p>
            </p:txBody>
          </p:sp>
          <p:sp>
            <p:nvSpPr>
              <p:cNvPr id="62" name="Rectangle 61">
                <a:extLst>
                  <a:ext uri="{FF2B5EF4-FFF2-40B4-BE49-F238E27FC236}">
                    <a16:creationId xmlns:a16="http://schemas.microsoft.com/office/drawing/2014/main" id="{507D0ECA-DBE0-4FE1-E9BA-8EE5D7A95B1E}"/>
                  </a:ext>
                </a:extLst>
              </p:cNvPr>
              <p:cNvSpPr/>
              <p:nvPr/>
            </p:nvSpPr>
            <p:spPr>
              <a:xfrm>
                <a:off x="1874520" y="284070"/>
                <a:ext cx="2985770" cy="76960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000"/>
              </a:p>
            </p:txBody>
          </p:sp>
          <p:sp>
            <p:nvSpPr>
              <p:cNvPr id="63" name="Flowchart: Process 62">
                <a:extLst>
                  <a:ext uri="{FF2B5EF4-FFF2-40B4-BE49-F238E27FC236}">
                    <a16:creationId xmlns:a16="http://schemas.microsoft.com/office/drawing/2014/main" id="{A7129AA2-C987-3611-AE3F-6C0845A85B3A}"/>
                  </a:ext>
                </a:extLst>
              </p:cNvPr>
              <p:cNvSpPr/>
              <p:nvPr/>
            </p:nvSpPr>
            <p:spPr>
              <a:xfrm>
                <a:off x="476384" y="419101"/>
                <a:ext cx="6023476" cy="2629841"/>
              </a:xfrm>
              <a:prstGeom prst="flowChartProcess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8000"/>
              </a:p>
            </p:txBody>
          </p:sp>
        </p:grp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F7061FC3-A2A1-09E8-6B96-3B35C3360B5C}"/>
              </a:ext>
            </a:extLst>
          </p:cNvPr>
          <p:cNvGrpSpPr/>
          <p:nvPr/>
        </p:nvGrpSpPr>
        <p:grpSpPr>
          <a:xfrm>
            <a:off x="476382" y="2099174"/>
            <a:ext cx="11271117" cy="2127362"/>
            <a:chOff x="476384" y="284070"/>
            <a:chExt cx="6023476" cy="2746524"/>
          </a:xfrm>
          <a:effectLst/>
        </p:grpSpPr>
        <p:sp>
          <p:nvSpPr>
            <p:cNvPr id="65" name="Rectangle: Rounded Corners 64">
              <a:extLst>
                <a:ext uri="{FF2B5EF4-FFF2-40B4-BE49-F238E27FC236}">
                  <a16:creationId xmlns:a16="http://schemas.microsoft.com/office/drawing/2014/main" id="{295A1FB0-9E12-766F-02B3-4CDD8772964F}"/>
                </a:ext>
              </a:extLst>
            </p:cNvPr>
            <p:cNvSpPr/>
            <p:nvPr/>
          </p:nvSpPr>
          <p:spPr>
            <a:xfrm>
              <a:off x="476384" y="2346456"/>
              <a:ext cx="2202180" cy="68413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/>
            </a:p>
          </p:txBody>
        </p:sp>
        <p:sp>
          <p:nvSpPr>
            <p:cNvPr id="66" name="Rectangle: Rounded Corners 65">
              <a:extLst>
                <a:ext uri="{FF2B5EF4-FFF2-40B4-BE49-F238E27FC236}">
                  <a16:creationId xmlns:a16="http://schemas.microsoft.com/office/drawing/2014/main" id="{FF744F6F-C0D2-146E-CE89-804AC62B54B4}"/>
                </a:ext>
              </a:extLst>
            </p:cNvPr>
            <p:cNvSpPr/>
            <p:nvPr/>
          </p:nvSpPr>
          <p:spPr>
            <a:xfrm>
              <a:off x="4297680" y="2346456"/>
              <a:ext cx="2202180" cy="68413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/>
            </a:p>
          </p:txBody>
        </p:sp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30EC1FA5-18F2-22B5-5D69-F2CE7B82F847}"/>
                </a:ext>
              </a:extLst>
            </p:cNvPr>
            <p:cNvSpPr/>
            <p:nvPr/>
          </p:nvSpPr>
          <p:spPr>
            <a:xfrm>
              <a:off x="1874520" y="2346456"/>
              <a:ext cx="2985770" cy="6841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/>
            </a:p>
          </p:txBody>
        </p:sp>
        <p:grpSp>
          <p:nvGrpSpPr>
            <p:cNvPr id="68" name="Group 67">
              <a:extLst>
                <a:ext uri="{FF2B5EF4-FFF2-40B4-BE49-F238E27FC236}">
                  <a16:creationId xmlns:a16="http://schemas.microsoft.com/office/drawing/2014/main" id="{6EB79620-DFCF-7514-FE29-53B0F97D11FA}"/>
                </a:ext>
              </a:extLst>
            </p:cNvPr>
            <p:cNvGrpSpPr/>
            <p:nvPr/>
          </p:nvGrpSpPr>
          <p:grpSpPr>
            <a:xfrm>
              <a:off x="476384" y="284070"/>
              <a:ext cx="6023476" cy="2457836"/>
              <a:chOff x="476384" y="284070"/>
              <a:chExt cx="6023476" cy="2764872"/>
            </a:xfrm>
          </p:grpSpPr>
          <p:sp>
            <p:nvSpPr>
              <p:cNvPr id="69" name="Rectangle: Rounded Corners 68">
                <a:extLst>
                  <a:ext uri="{FF2B5EF4-FFF2-40B4-BE49-F238E27FC236}">
                    <a16:creationId xmlns:a16="http://schemas.microsoft.com/office/drawing/2014/main" id="{22F858B5-A6D1-81B8-11EE-9B9A96DAC688}"/>
                  </a:ext>
                </a:extLst>
              </p:cNvPr>
              <p:cNvSpPr/>
              <p:nvPr/>
            </p:nvSpPr>
            <p:spPr>
              <a:xfrm>
                <a:off x="476384" y="284070"/>
                <a:ext cx="2202180" cy="769601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000"/>
              </a:p>
            </p:txBody>
          </p:sp>
          <p:sp>
            <p:nvSpPr>
              <p:cNvPr id="72" name="Rectangle: Rounded Corners 71">
                <a:extLst>
                  <a:ext uri="{FF2B5EF4-FFF2-40B4-BE49-F238E27FC236}">
                    <a16:creationId xmlns:a16="http://schemas.microsoft.com/office/drawing/2014/main" id="{2A459644-49C9-B274-A70D-E9533F33753C}"/>
                  </a:ext>
                </a:extLst>
              </p:cNvPr>
              <p:cNvSpPr/>
              <p:nvPr/>
            </p:nvSpPr>
            <p:spPr>
              <a:xfrm>
                <a:off x="4297680" y="284070"/>
                <a:ext cx="2202180" cy="769601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000"/>
              </a:p>
            </p:txBody>
          </p:sp>
          <p:sp>
            <p:nvSpPr>
              <p:cNvPr id="74" name="Rectangle 73">
                <a:extLst>
                  <a:ext uri="{FF2B5EF4-FFF2-40B4-BE49-F238E27FC236}">
                    <a16:creationId xmlns:a16="http://schemas.microsoft.com/office/drawing/2014/main" id="{AFFA4F34-C58D-CE73-486C-9524DDC15E63}"/>
                  </a:ext>
                </a:extLst>
              </p:cNvPr>
              <p:cNvSpPr/>
              <p:nvPr/>
            </p:nvSpPr>
            <p:spPr>
              <a:xfrm>
                <a:off x="1874520" y="284070"/>
                <a:ext cx="2985770" cy="76960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000"/>
              </a:p>
            </p:txBody>
          </p:sp>
          <p:sp>
            <p:nvSpPr>
              <p:cNvPr id="75" name="Flowchart: Process 74">
                <a:extLst>
                  <a:ext uri="{FF2B5EF4-FFF2-40B4-BE49-F238E27FC236}">
                    <a16:creationId xmlns:a16="http://schemas.microsoft.com/office/drawing/2014/main" id="{0F0078DC-9E4E-CD44-88BD-6DDB05DC737E}"/>
                  </a:ext>
                </a:extLst>
              </p:cNvPr>
              <p:cNvSpPr/>
              <p:nvPr/>
            </p:nvSpPr>
            <p:spPr>
              <a:xfrm>
                <a:off x="476384" y="419101"/>
                <a:ext cx="6023476" cy="2629841"/>
              </a:xfrm>
              <a:prstGeom prst="flowChartProcess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8000"/>
              </a:p>
            </p:txBody>
          </p:sp>
        </p:grpSp>
      </p:grpSp>
      <p:sp>
        <p:nvSpPr>
          <p:cNvPr id="36" name="Rectangle 35">
            <a:extLst>
              <a:ext uri="{FF2B5EF4-FFF2-40B4-BE49-F238E27FC236}">
                <a16:creationId xmlns:a16="http://schemas.microsoft.com/office/drawing/2014/main" id="{4F3AF86C-26AD-2811-0FDA-6C0B42FFA4B7}"/>
              </a:ext>
            </a:extLst>
          </p:cNvPr>
          <p:cNvSpPr/>
          <p:nvPr/>
        </p:nvSpPr>
        <p:spPr>
          <a:xfrm>
            <a:off x="7985760" y="6225540"/>
            <a:ext cx="2103120" cy="6324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>
                <a:latin typeface="Roboto" panose="02000000000000000000" pitchFamily="2" charset="0"/>
                <a:ea typeface="Roboto" panose="02000000000000000000" pitchFamily="2" charset="0"/>
              </a:rPr>
              <a:t>Complete: 56%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AFEFAAEE-F34B-5CC6-523C-E0FD1A3E7523}"/>
              </a:ext>
            </a:extLst>
          </p:cNvPr>
          <p:cNvSpPr/>
          <p:nvPr/>
        </p:nvSpPr>
        <p:spPr>
          <a:xfrm>
            <a:off x="5882640" y="6225540"/>
            <a:ext cx="2103120" cy="6324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>
                <a:latin typeface="Roboto" panose="02000000000000000000" pitchFamily="2" charset="0"/>
                <a:ea typeface="Roboto" panose="02000000000000000000" pitchFamily="2" charset="0"/>
              </a:rPr>
              <a:t>Section: 3/5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B0382AC4-E117-3F40-7844-34DC9EDD563A}"/>
              </a:ext>
            </a:extLst>
          </p:cNvPr>
          <p:cNvSpPr/>
          <p:nvPr/>
        </p:nvSpPr>
        <p:spPr>
          <a:xfrm>
            <a:off x="10088880" y="6225540"/>
            <a:ext cx="2103120" cy="63246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b="1">
                <a:latin typeface="Roboto" panose="02000000000000000000" pitchFamily="2" charset="0"/>
                <a:ea typeface="Roboto" panose="02000000000000000000" pitchFamily="2" charset="0"/>
              </a:rPr>
              <a:t>Next </a:t>
            </a:r>
            <a:r>
              <a:rPr lang="en-US" sz="1600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→</a:t>
            </a:r>
            <a:endParaRPr lang="en-US" sz="1600" b="1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48" name="Title 1">
            <a:extLst>
              <a:ext uri="{FF2B5EF4-FFF2-40B4-BE49-F238E27FC236}">
                <a16:creationId xmlns:a16="http://schemas.microsoft.com/office/drawing/2014/main" id="{C14D9579-6F43-1937-0CCC-6D028DDEAC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7784" y="523875"/>
            <a:ext cx="10902950" cy="956516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US" sz="1600" b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Care Coordination</a:t>
            </a:r>
            <a:br>
              <a:rPr lang="en-US" sz="1600" b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n-US">
                <a:solidFill>
                  <a:srgbClr val="003A93"/>
                </a:solidFill>
              </a:rPr>
              <a:t>Interdisciplinary Care Team (ICT)</a:t>
            </a:r>
            <a:br>
              <a:rPr lang="en-US"/>
            </a:br>
            <a:br>
              <a:rPr lang="en-US" sz="1600" i="1"/>
            </a:br>
            <a:endParaRPr lang="en-US"/>
          </a:p>
        </p:txBody>
      </p: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2118D2F2-B8E8-8D42-7321-C26EC92AF289}"/>
              </a:ext>
            </a:extLst>
          </p:cNvPr>
          <p:cNvCxnSpPr>
            <a:cxnSpLocks/>
          </p:cNvCxnSpPr>
          <p:nvPr/>
        </p:nvCxnSpPr>
        <p:spPr>
          <a:xfrm>
            <a:off x="717784" y="1292254"/>
            <a:ext cx="6102116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Freeform 8">
            <a:extLst>
              <a:ext uri="{FF2B5EF4-FFF2-40B4-BE49-F238E27FC236}">
                <a16:creationId xmlns:a16="http://schemas.microsoft.com/office/drawing/2014/main" id="{29E459CF-516E-F395-262F-CE182DB4DA2D}"/>
              </a:ext>
            </a:extLst>
          </p:cNvPr>
          <p:cNvSpPr/>
          <p:nvPr/>
        </p:nvSpPr>
        <p:spPr>
          <a:xfrm>
            <a:off x="476384" y="6368892"/>
            <a:ext cx="241400" cy="345756"/>
          </a:xfrm>
          <a:custGeom>
            <a:avLst/>
            <a:gdLst>
              <a:gd name="connsiteX0" fmla="*/ 241400 w 241400"/>
              <a:gd name="connsiteY0" fmla="*/ 281835 h 345756"/>
              <a:gd name="connsiteX1" fmla="*/ 241400 w 241400"/>
              <a:gd name="connsiteY1" fmla="*/ 311912 h 345756"/>
              <a:gd name="connsiteX2" fmla="*/ 151992 w 241400"/>
              <a:gd name="connsiteY2" fmla="*/ 333806 h 345756"/>
              <a:gd name="connsiteX3" fmla="*/ 89407 w 241400"/>
              <a:gd name="connsiteY3" fmla="*/ 333806 h 345756"/>
              <a:gd name="connsiteX4" fmla="*/ 0 w 241400"/>
              <a:gd name="connsiteY4" fmla="*/ 345756 h 345756"/>
              <a:gd name="connsiteX5" fmla="*/ 0 w 241400"/>
              <a:gd name="connsiteY5" fmla="*/ 315680 h 345756"/>
              <a:gd name="connsiteX6" fmla="*/ 89407 w 241400"/>
              <a:gd name="connsiteY6" fmla="*/ 303730 h 345756"/>
              <a:gd name="connsiteX7" fmla="*/ 151992 w 241400"/>
              <a:gd name="connsiteY7" fmla="*/ 303730 h 345756"/>
              <a:gd name="connsiteX8" fmla="*/ 241400 w 241400"/>
              <a:gd name="connsiteY8" fmla="*/ 281835 h 345756"/>
              <a:gd name="connsiteX9" fmla="*/ 241400 w 241400"/>
              <a:gd name="connsiteY9" fmla="*/ 231708 h 345756"/>
              <a:gd name="connsiteX10" fmla="*/ 241400 w 241400"/>
              <a:gd name="connsiteY10" fmla="*/ 261785 h 345756"/>
              <a:gd name="connsiteX11" fmla="*/ 151992 w 241400"/>
              <a:gd name="connsiteY11" fmla="*/ 283679 h 345756"/>
              <a:gd name="connsiteX12" fmla="*/ 89407 w 241400"/>
              <a:gd name="connsiteY12" fmla="*/ 283679 h 345756"/>
              <a:gd name="connsiteX13" fmla="*/ 0 w 241400"/>
              <a:gd name="connsiteY13" fmla="*/ 295631 h 345756"/>
              <a:gd name="connsiteX14" fmla="*/ 0 w 241400"/>
              <a:gd name="connsiteY14" fmla="*/ 265553 h 345756"/>
              <a:gd name="connsiteX15" fmla="*/ 89407 w 241400"/>
              <a:gd name="connsiteY15" fmla="*/ 253603 h 345756"/>
              <a:gd name="connsiteX16" fmla="*/ 151992 w 241400"/>
              <a:gd name="connsiteY16" fmla="*/ 253603 h 345756"/>
              <a:gd name="connsiteX17" fmla="*/ 241400 w 241400"/>
              <a:gd name="connsiteY17" fmla="*/ 231708 h 345756"/>
              <a:gd name="connsiteX18" fmla="*/ 208972 w 241400"/>
              <a:gd name="connsiteY18" fmla="*/ 129529 h 345756"/>
              <a:gd name="connsiteX19" fmla="*/ 241399 w 241400"/>
              <a:gd name="connsiteY19" fmla="*/ 129529 h 345756"/>
              <a:gd name="connsiteX20" fmla="*/ 241399 w 241400"/>
              <a:gd name="connsiteY20" fmla="*/ 211987 h 345756"/>
              <a:gd name="connsiteX21" fmla="*/ 208972 w 241400"/>
              <a:gd name="connsiteY21" fmla="*/ 228655 h 345756"/>
              <a:gd name="connsiteX22" fmla="*/ 139314 w 241400"/>
              <a:gd name="connsiteY22" fmla="*/ 129529 h 345756"/>
              <a:gd name="connsiteX23" fmla="*/ 171742 w 241400"/>
              <a:gd name="connsiteY23" fmla="*/ 129529 h 345756"/>
              <a:gd name="connsiteX24" fmla="*/ 171742 w 241400"/>
              <a:gd name="connsiteY24" fmla="*/ 234032 h 345756"/>
              <a:gd name="connsiteX25" fmla="*/ 139314 w 241400"/>
              <a:gd name="connsiteY25" fmla="*/ 234032 h 345756"/>
              <a:gd name="connsiteX26" fmla="*/ 139314 w 241400"/>
              <a:gd name="connsiteY26" fmla="*/ 184360 h 345756"/>
              <a:gd name="connsiteX27" fmla="*/ 69657 w 241400"/>
              <a:gd name="connsiteY27" fmla="*/ 129529 h 345756"/>
              <a:gd name="connsiteX28" fmla="*/ 102085 w 241400"/>
              <a:gd name="connsiteY28" fmla="*/ 129529 h 345756"/>
              <a:gd name="connsiteX29" fmla="*/ 102085 w 241400"/>
              <a:gd name="connsiteY29" fmla="*/ 234032 h 345756"/>
              <a:gd name="connsiteX30" fmla="*/ 69657 w 241400"/>
              <a:gd name="connsiteY30" fmla="*/ 234032 h 345756"/>
              <a:gd name="connsiteX31" fmla="*/ 69657 w 241400"/>
              <a:gd name="connsiteY31" fmla="*/ 184360 h 345756"/>
              <a:gd name="connsiteX32" fmla="*/ 0 w 241400"/>
              <a:gd name="connsiteY32" fmla="*/ 129529 h 345756"/>
              <a:gd name="connsiteX33" fmla="*/ 32428 w 241400"/>
              <a:gd name="connsiteY33" fmla="*/ 129529 h 345756"/>
              <a:gd name="connsiteX34" fmla="*/ 32428 w 241400"/>
              <a:gd name="connsiteY34" fmla="*/ 234032 h 345756"/>
              <a:gd name="connsiteX35" fmla="*/ 0 w 241400"/>
              <a:gd name="connsiteY35" fmla="*/ 234032 h 345756"/>
              <a:gd name="connsiteX36" fmla="*/ 0 w 241400"/>
              <a:gd name="connsiteY36" fmla="*/ 184360 h 345756"/>
              <a:gd name="connsiteX37" fmla="*/ 0 w 241400"/>
              <a:gd name="connsiteY37" fmla="*/ 80523 h 345756"/>
              <a:gd name="connsiteX38" fmla="*/ 241400 w 241400"/>
              <a:gd name="connsiteY38" fmla="*/ 80523 h 345756"/>
              <a:gd name="connsiteX39" fmla="*/ 241400 w 241400"/>
              <a:gd name="connsiteY39" fmla="*/ 109957 h 345756"/>
              <a:gd name="connsiteX40" fmla="*/ 120700 w 241400"/>
              <a:gd name="connsiteY40" fmla="*/ 109957 h 345756"/>
              <a:gd name="connsiteX41" fmla="*/ 0 w 241400"/>
              <a:gd name="connsiteY41" fmla="*/ 109957 h 345756"/>
              <a:gd name="connsiteX42" fmla="*/ 120700 w 241400"/>
              <a:gd name="connsiteY42" fmla="*/ 0 h 345756"/>
              <a:gd name="connsiteX43" fmla="*/ 241400 w 241400"/>
              <a:gd name="connsiteY43" fmla="*/ 40101 h 345756"/>
              <a:gd name="connsiteX44" fmla="*/ 241400 w 241400"/>
              <a:gd name="connsiteY44" fmla="*/ 70498 h 345756"/>
              <a:gd name="connsiteX45" fmla="*/ 120700 w 241400"/>
              <a:gd name="connsiteY45" fmla="*/ 30397 h 345756"/>
              <a:gd name="connsiteX46" fmla="*/ 0 w 241400"/>
              <a:gd name="connsiteY46" fmla="*/ 70498 h 345756"/>
              <a:gd name="connsiteX47" fmla="*/ 0 w 241400"/>
              <a:gd name="connsiteY47" fmla="*/ 40101 h 3457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241400" h="345756">
                <a:moveTo>
                  <a:pt x="241400" y="281835"/>
                </a:moveTo>
                <a:lnTo>
                  <a:pt x="241400" y="311912"/>
                </a:lnTo>
                <a:cubicBezTo>
                  <a:pt x="240758" y="313681"/>
                  <a:pt x="229057" y="333806"/>
                  <a:pt x="151992" y="333806"/>
                </a:cubicBezTo>
                <a:lnTo>
                  <a:pt x="89407" y="333806"/>
                </a:lnTo>
                <a:cubicBezTo>
                  <a:pt x="10361" y="334411"/>
                  <a:pt x="1505" y="344664"/>
                  <a:pt x="0" y="345756"/>
                </a:cubicBezTo>
                <a:lnTo>
                  <a:pt x="0" y="315680"/>
                </a:lnTo>
                <a:cubicBezTo>
                  <a:pt x="1505" y="314588"/>
                  <a:pt x="10361" y="304335"/>
                  <a:pt x="89407" y="303730"/>
                </a:cubicBezTo>
                <a:lnTo>
                  <a:pt x="151992" y="303730"/>
                </a:lnTo>
                <a:cubicBezTo>
                  <a:pt x="229057" y="303730"/>
                  <a:pt x="240758" y="283604"/>
                  <a:pt x="241400" y="281835"/>
                </a:cubicBezTo>
                <a:close/>
                <a:moveTo>
                  <a:pt x="241400" y="231708"/>
                </a:moveTo>
                <a:lnTo>
                  <a:pt x="241400" y="261785"/>
                </a:lnTo>
                <a:cubicBezTo>
                  <a:pt x="240758" y="263554"/>
                  <a:pt x="229057" y="283679"/>
                  <a:pt x="151992" y="283679"/>
                </a:cubicBezTo>
                <a:lnTo>
                  <a:pt x="89407" y="283679"/>
                </a:lnTo>
                <a:cubicBezTo>
                  <a:pt x="10361" y="284284"/>
                  <a:pt x="1505" y="294539"/>
                  <a:pt x="0" y="295631"/>
                </a:cubicBezTo>
                <a:lnTo>
                  <a:pt x="0" y="265553"/>
                </a:lnTo>
                <a:cubicBezTo>
                  <a:pt x="1505" y="264461"/>
                  <a:pt x="10361" y="254208"/>
                  <a:pt x="89407" y="253603"/>
                </a:cubicBezTo>
                <a:lnTo>
                  <a:pt x="151992" y="253603"/>
                </a:lnTo>
                <a:cubicBezTo>
                  <a:pt x="229057" y="253603"/>
                  <a:pt x="240758" y="233478"/>
                  <a:pt x="241400" y="231708"/>
                </a:cubicBezTo>
                <a:close/>
                <a:moveTo>
                  <a:pt x="208972" y="129529"/>
                </a:moveTo>
                <a:lnTo>
                  <a:pt x="241399" y="129529"/>
                </a:lnTo>
                <a:lnTo>
                  <a:pt x="241399" y="211987"/>
                </a:lnTo>
                <a:cubicBezTo>
                  <a:pt x="240971" y="213169"/>
                  <a:pt x="235558" y="222563"/>
                  <a:pt x="208972" y="228655"/>
                </a:cubicBezTo>
                <a:close/>
                <a:moveTo>
                  <a:pt x="139314" y="129529"/>
                </a:moveTo>
                <a:lnTo>
                  <a:pt x="171742" y="129529"/>
                </a:lnTo>
                <a:lnTo>
                  <a:pt x="171742" y="234032"/>
                </a:lnTo>
                <a:lnTo>
                  <a:pt x="139314" y="234032"/>
                </a:lnTo>
                <a:lnTo>
                  <a:pt x="139314" y="184360"/>
                </a:lnTo>
                <a:close/>
                <a:moveTo>
                  <a:pt x="69657" y="129529"/>
                </a:moveTo>
                <a:lnTo>
                  <a:pt x="102085" y="129529"/>
                </a:lnTo>
                <a:lnTo>
                  <a:pt x="102085" y="234032"/>
                </a:lnTo>
                <a:lnTo>
                  <a:pt x="69657" y="234032"/>
                </a:lnTo>
                <a:lnTo>
                  <a:pt x="69657" y="184360"/>
                </a:lnTo>
                <a:close/>
                <a:moveTo>
                  <a:pt x="0" y="129529"/>
                </a:moveTo>
                <a:lnTo>
                  <a:pt x="32428" y="129529"/>
                </a:lnTo>
                <a:lnTo>
                  <a:pt x="32428" y="234032"/>
                </a:lnTo>
                <a:lnTo>
                  <a:pt x="0" y="234032"/>
                </a:lnTo>
                <a:lnTo>
                  <a:pt x="0" y="184360"/>
                </a:lnTo>
                <a:close/>
                <a:moveTo>
                  <a:pt x="0" y="80523"/>
                </a:moveTo>
                <a:lnTo>
                  <a:pt x="241400" y="80523"/>
                </a:lnTo>
                <a:lnTo>
                  <a:pt x="241400" y="109957"/>
                </a:lnTo>
                <a:lnTo>
                  <a:pt x="120700" y="109957"/>
                </a:lnTo>
                <a:lnTo>
                  <a:pt x="0" y="109957"/>
                </a:lnTo>
                <a:close/>
                <a:moveTo>
                  <a:pt x="120700" y="0"/>
                </a:moveTo>
                <a:lnTo>
                  <a:pt x="241400" y="40101"/>
                </a:lnTo>
                <a:lnTo>
                  <a:pt x="241400" y="70498"/>
                </a:lnTo>
                <a:lnTo>
                  <a:pt x="120700" y="30397"/>
                </a:lnTo>
                <a:lnTo>
                  <a:pt x="0" y="70498"/>
                </a:lnTo>
                <a:lnTo>
                  <a:pt x="0" y="40101"/>
                </a:lnTo>
                <a:close/>
              </a:path>
            </a:pathLst>
          </a:custGeom>
          <a:solidFill>
            <a:srgbClr val="009CA6"/>
          </a:solidFill>
          <a:ln w="17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244C0990-1D4A-1CA2-BBC6-EFA4C76EF7C7}"/>
              </a:ext>
            </a:extLst>
          </p:cNvPr>
          <p:cNvSpPr txBox="1"/>
          <p:nvPr/>
        </p:nvSpPr>
        <p:spPr>
          <a:xfrm>
            <a:off x="717784" y="1403582"/>
            <a:ext cx="10430276" cy="92333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b="1">
                <a:solidFill>
                  <a:schemeClr val="accent2"/>
                </a:solidFill>
              </a:rPr>
              <a:t>Purpose: </a:t>
            </a:r>
            <a:r>
              <a:rPr lang="en-US" i="1"/>
              <a:t>Deliver integrated medical, behavioral health, and Long-Term Services or Home and Community Based Supports through a unified, person-centered Individualized Care Plan (ICP) that reflects both Medicare and MassHealth requirements.  </a:t>
            </a:r>
          </a:p>
        </p:txBody>
      </p:sp>
      <p:sp>
        <p:nvSpPr>
          <p:cNvPr id="76" name="Content Placeholder 1">
            <a:extLst>
              <a:ext uri="{FF2B5EF4-FFF2-40B4-BE49-F238E27FC236}">
                <a16:creationId xmlns:a16="http://schemas.microsoft.com/office/drawing/2014/main" id="{EBA9FE36-268C-BDF9-060B-8FC2801EB397}"/>
              </a:ext>
            </a:extLst>
          </p:cNvPr>
          <p:cNvSpPr txBox="1">
            <a:spLocks/>
          </p:cNvSpPr>
          <p:nvPr/>
        </p:nvSpPr>
        <p:spPr>
          <a:xfrm>
            <a:off x="796189" y="2387439"/>
            <a:ext cx="5497771" cy="3230264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1963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SzPct val="95000"/>
              <a:buFont typeface="Arial" panose="020B0604020202020204" pitchFamily="34" charset="0"/>
              <a:buChar char="•"/>
              <a:tabLst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8975" indent="-2206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Calibri" panose="020F0502020204030204" pitchFamily="34" charset="0"/>
              <a:buChar char="‒"/>
              <a:tabLst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7575" indent="-2333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SzPct val="80000"/>
              <a:buFont typeface="Wingdings" pitchFamily="2" charset="2"/>
              <a:buChar char="§"/>
              <a:tabLst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6175" indent="-234950" algn="l" defTabSz="914400" rtl="0" eaLnBrk="1" latinLnBrk="0" hangingPunct="1">
              <a:lnSpc>
                <a:spcPct val="100000"/>
              </a:lnSpc>
              <a:spcBef>
                <a:spcPts val="0"/>
              </a:spcBef>
              <a:buSzPct val="90000"/>
              <a:buFont typeface="System Font Regular"/>
              <a:buChar char="–"/>
              <a:tabLst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/>
              <a:t>Interdisciplinary Care Team (ICT) composition will vary to reflect the unique needs and priorities of individual One Care and SCO members</a:t>
            </a: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/>
              <a:t>Of note, Geriatric Support Services Coordinators (GSSCs) are only available to SCO members, while Long Term Supports Coordinators (LTSCs) are only available to One Care members</a:t>
            </a: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>
                <a:ea typeface="+mn-lt"/>
                <a:cs typeface="+mn-lt"/>
              </a:rPr>
              <a:t>MGBHP’s systems support the ICT by enabling documentation of care plans, assessments, SDOH needs, tasks and care coordination activities in a single “Centralized Enrollee Record”, ensuring transparency and real-time communication</a:t>
            </a:r>
          </a:p>
        </p:txBody>
      </p:sp>
      <p:grpSp>
        <p:nvGrpSpPr>
          <p:cNvPr id="105" name="Group 104">
            <a:extLst>
              <a:ext uri="{FF2B5EF4-FFF2-40B4-BE49-F238E27FC236}">
                <a16:creationId xmlns:a16="http://schemas.microsoft.com/office/drawing/2014/main" id="{CFB55253-3B88-36B0-4655-92D76BCE2E40}"/>
              </a:ext>
            </a:extLst>
          </p:cNvPr>
          <p:cNvGrpSpPr/>
          <p:nvPr/>
        </p:nvGrpSpPr>
        <p:grpSpPr>
          <a:xfrm>
            <a:off x="6493865" y="2221973"/>
            <a:ext cx="5377776" cy="3709809"/>
            <a:chOff x="6567231" y="2058693"/>
            <a:chExt cx="5377776" cy="3709809"/>
          </a:xfrm>
        </p:grpSpPr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3AB14D62-A7A3-028F-029A-576B1ADE49EA}"/>
                </a:ext>
              </a:extLst>
            </p:cNvPr>
            <p:cNvCxnSpPr>
              <a:cxnSpLocks/>
              <a:endCxn id="79" idx="0"/>
            </p:cNvCxnSpPr>
            <p:nvPr/>
          </p:nvCxnSpPr>
          <p:spPr>
            <a:xfrm>
              <a:off x="7541268" y="2804870"/>
              <a:ext cx="1650455" cy="546876"/>
            </a:xfrm>
            <a:prstGeom prst="line">
              <a:avLst/>
            </a:prstGeom>
            <a:ln w="571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>
              <a:extLst>
                <a:ext uri="{FF2B5EF4-FFF2-40B4-BE49-F238E27FC236}">
                  <a16:creationId xmlns:a16="http://schemas.microsoft.com/office/drawing/2014/main" id="{55203F67-7827-D32C-6CB2-19B5BAAC742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344123" y="2804870"/>
              <a:ext cx="1541189" cy="699276"/>
            </a:xfrm>
            <a:prstGeom prst="line">
              <a:avLst/>
            </a:prstGeom>
            <a:ln w="571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>
              <a:extLst>
                <a:ext uri="{FF2B5EF4-FFF2-40B4-BE49-F238E27FC236}">
                  <a16:creationId xmlns:a16="http://schemas.microsoft.com/office/drawing/2014/main" id="{E1F7AACE-8409-1962-2FFA-CD59083D0DAB}"/>
                </a:ext>
              </a:extLst>
            </p:cNvPr>
            <p:cNvCxnSpPr>
              <a:endCxn id="79" idx="0"/>
            </p:cNvCxnSpPr>
            <p:nvPr/>
          </p:nvCxnSpPr>
          <p:spPr>
            <a:xfrm flipV="1">
              <a:off x="7208942" y="3351746"/>
              <a:ext cx="1982781" cy="1021445"/>
            </a:xfrm>
            <a:prstGeom prst="line">
              <a:avLst/>
            </a:prstGeom>
            <a:ln w="57150">
              <a:solidFill>
                <a:schemeClr val="accent3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>
              <a:extLst>
                <a:ext uri="{FF2B5EF4-FFF2-40B4-BE49-F238E27FC236}">
                  <a16:creationId xmlns:a16="http://schemas.microsoft.com/office/drawing/2014/main" id="{D224F422-DE6D-5C26-4365-2221D280E05B}"/>
                </a:ext>
              </a:extLst>
            </p:cNvPr>
            <p:cNvCxnSpPr>
              <a:cxnSpLocks/>
              <a:endCxn id="79" idx="0"/>
            </p:cNvCxnSpPr>
            <p:nvPr/>
          </p:nvCxnSpPr>
          <p:spPr>
            <a:xfrm flipV="1">
              <a:off x="8492365" y="3351746"/>
              <a:ext cx="699358" cy="1789536"/>
            </a:xfrm>
            <a:prstGeom prst="line">
              <a:avLst/>
            </a:prstGeom>
            <a:ln w="57150">
              <a:solidFill>
                <a:schemeClr val="accent3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>
              <a:extLst>
                <a:ext uri="{FF2B5EF4-FFF2-40B4-BE49-F238E27FC236}">
                  <a16:creationId xmlns:a16="http://schemas.microsoft.com/office/drawing/2014/main" id="{B5D16A66-696B-CA0A-630E-5E97706AB31D}"/>
                </a:ext>
              </a:extLst>
            </p:cNvPr>
            <p:cNvCxnSpPr>
              <a:cxnSpLocks/>
              <a:endCxn id="79" idx="0"/>
            </p:cNvCxnSpPr>
            <p:nvPr/>
          </p:nvCxnSpPr>
          <p:spPr>
            <a:xfrm flipH="1" flipV="1">
              <a:off x="9191723" y="3351746"/>
              <a:ext cx="764006" cy="1718725"/>
            </a:xfrm>
            <a:prstGeom prst="line">
              <a:avLst/>
            </a:prstGeom>
            <a:ln w="57150">
              <a:solidFill>
                <a:schemeClr val="accent3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>
              <a:extLst>
                <a:ext uri="{FF2B5EF4-FFF2-40B4-BE49-F238E27FC236}">
                  <a16:creationId xmlns:a16="http://schemas.microsoft.com/office/drawing/2014/main" id="{5D9C1955-5DD7-2E2B-9204-24BBB191D318}"/>
                </a:ext>
              </a:extLst>
            </p:cNvPr>
            <p:cNvCxnSpPr>
              <a:cxnSpLocks/>
              <a:endCxn id="79" idx="0"/>
            </p:cNvCxnSpPr>
            <p:nvPr/>
          </p:nvCxnSpPr>
          <p:spPr>
            <a:xfrm flipH="1" flipV="1">
              <a:off x="9191723" y="3351746"/>
              <a:ext cx="2111431" cy="998142"/>
            </a:xfrm>
            <a:prstGeom prst="line">
              <a:avLst/>
            </a:prstGeom>
            <a:ln w="57150">
              <a:solidFill>
                <a:schemeClr val="accent3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0" name="Group 79">
              <a:extLst>
                <a:ext uri="{FF2B5EF4-FFF2-40B4-BE49-F238E27FC236}">
                  <a16:creationId xmlns:a16="http://schemas.microsoft.com/office/drawing/2014/main" id="{8BC13264-A7B7-306B-0F8F-B1B4D1D58CF1}"/>
                </a:ext>
              </a:extLst>
            </p:cNvPr>
            <p:cNvGrpSpPr/>
            <p:nvPr/>
          </p:nvGrpSpPr>
          <p:grpSpPr>
            <a:xfrm>
              <a:off x="8405649" y="2413653"/>
              <a:ext cx="1572148" cy="1547478"/>
              <a:chOff x="11950700" y="1957722"/>
              <a:chExt cx="1572148" cy="1547478"/>
            </a:xfrm>
            <a:solidFill>
              <a:schemeClr val="accent1"/>
            </a:solidFill>
          </p:grpSpPr>
          <p:sp>
            <p:nvSpPr>
              <p:cNvPr id="78" name="Oval 77">
                <a:extLst>
                  <a:ext uri="{FF2B5EF4-FFF2-40B4-BE49-F238E27FC236}">
                    <a16:creationId xmlns:a16="http://schemas.microsoft.com/office/drawing/2014/main" id="{E96E8760-8083-503E-D064-5A3759246B65}"/>
                  </a:ext>
                </a:extLst>
              </p:cNvPr>
              <p:cNvSpPr/>
              <p:nvPr/>
            </p:nvSpPr>
            <p:spPr>
              <a:xfrm>
                <a:off x="11950700" y="1957722"/>
                <a:ext cx="1572148" cy="1547478"/>
              </a:xfrm>
              <a:prstGeom prst="ellipse">
                <a:avLst/>
              </a:prstGeom>
              <a:solidFill>
                <a:schemeClr val="tx2"/>
              </a:solidFill>
              <a:ln w="571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pic>
            <p:nvPicPr>
              <p:cNvPr id="28" name="Graphic 27" descr="Male profile outline">
                <a:extLst>
                  <a:ext uri="{FF2B5EF4-FFF2-40B4-BE49-F238E27FC236}">
                    <a16:creationId xmlns:a16="http://schemas.microsoft.com/office/drawing/2014/main" id="{88664E8D-A32E-C6D7-FD0E-5051FDCFBE3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12279574" y="2109338"/>
                <a:ext cx="914400" cy="914400"/>
              </a:xfrm>
              <a:prstGeom prst="rect">
                <a:avLst/>
              </a:prstGeom>
            </p:spPr>
          </p:pic>
          <p:sp>
            <p:nvSpPr>
              <p:cNvPr id="79" name="TextBox 78">
                <a:extLst>
                  <a:ext uri="{FF2B5EF4-FFF2-40B4-BE49-F238E27FC236}">
                    <a16:creationId xmlns:a16="http://schemas.microsoft.com/office/drawing/2014/main" id="{2CDE5B35-7F15-1E1C-A519-B6FFA1480279}"/>
                  </a:ext>
                </a:extLst>
              </p:cNvPr>
              <p:cNvSpPr txBox="1"/>
              <p:nvPr/>
            </p:nvSpPr>
            <p:spPr>
              <a:xfrm>
                <a:off x="12155147" y="2895815"/>
                <a:ext cx="1163254" cy="3686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>
                    <a:solidFill>
                      <a:schemeClr val="accent1"/>
                    </a:solidFill>
                  </a:rPr>
                  <a:t>Member</a:t>
                </a:r>
              </a:p>
            </p:txBody>
          </p:sp>
        </p:grpSp>
        <p:sp>
          <p:nvSpPr>
            <p:cNvPr id="81" name="Oval 80">
              <a:extLst>
                <a:ext uri="{FF2B5EF4-FFF2-40B4-BE49-F238E27FC236}">
                  <a16:creationId xmlns:a16="http://schemas.microsoft.com/office/drawing/2014/main" id="{CFCA1C8A-F378-42EA-8877-667F32F07D30}"/>
                </a:ext>
              </a:extLst>
            </p:cNvPr>
            <p:cNvSpPr/>
            <p:nvPr/>
          </p:nvSpPr>
          <p:spPr>
            <a:xfrm>
              <a:off x="10661584" y="3708177"/>
              <a:ext cx="1283423" cy="1283423"/>
            </a:xfrm>
            <a:prstGeom prst="ellipse">
              <a:avLst/>
            </a:prstGeom>
            <a:solidFill>
              <a:schemeClr val="accent2"/>
            </a:solidFill>
            <a:ln w="5715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200" b="1"/>
                <a:t>Social, Behavioral, and other supporters</a:t>
              </a:r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CBE8A658-CFF7-E54B-85D3-7F3E0599E9E3}"/>
                </a:ext>
              </a:extLst>
            </p:cNvPr>
            <p:cNvSpPr/>
            <p:nvPr/>
          </p:nvSpPr>
          <p:spPr>
            <a:xfrm>
              <a:off x="9357359" y="4429593"/>
              <a:ext cx="1283423" cy="1283423"/>
            </a:xfrm>
            <a:prstGeom prst="ellipse">
              <a:avLst/>
            </a:prstGeom>
            <a:solidFill>
              <a:schemeClr val="accent2"/>
            </a:solidFill>
            <a:ln w="5715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200" b="1"/>
                <a:t>Specialists and other Providers</a:t>
              </a:r>
            </a:p>
          </p:txBody>
        </p:sp>
        <p:sp>
          <p:nvSpPr>
            <p:cNvPr id="83" name="Oval 82">
              <a:extLst>
                <a:ext uri="{FF2B5EF4-FFF2-40B4-BE49-F238E27FC236}">
                  <a16:creationId xmlns:a16="http://schemas.microsoft.com/office/drawing/2014/main" id="{FEF42C0E-FF13-4EC3-E5DB-27518A8B6B4E}"/>
                </a:ext>
              </a:extLst>
            </p:cNvPr>
            <p:cNvSpPr/>
            <p:nvPr/>
          </p:nvSpPr>
          <p:spPr>
            <a:xfrm>
              <a:off x="7854263" y="4485079"/>
              <a:ext cx="1283423" cy="1283423"/>
            </a:xfrm>
            <a:prstGeom prst="ellipse">
              <a:avLst/>
            </a:prstGeom>
            <a:solidFill>
              <a:schemeClr val="accent2"/>
            </a:solidFill>
            <a:ln w="5715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200" b="1"/>
                <a:t>Pharmacist</a:t>
              </a:r>
            </a:p>
          </p:txBody>
        </p:sp>
        <p:sp>
          <p:nvSpPr>
            <p:cNvPr id="84" name="Oval 83">
              <a:extLst>
                <a:ext uri="{FF2B5EF4-FFF2-40B4-BE49-F238E27FC236}">
                  <a16:creationId xmlns:a16="http://schemas.microsoft.com/office/drawing/2014/main" id="{7FB3E90C-853B-B7B8-7089-3755B394ECF6}"/>
                </a:ext>
              </a:extLst>
            </p:cNvPr>
            <p:cNvSpPr/>
            <p:nvPr/>
          </p:nvSpPr>
          <p:spPr>
            <a:xfrm>
              <a:off x="6567231" y="3708177"/>
              <a:ext cx="1283423" cy="1283423"/>
            </a:xfrm>
            <a:prstGeom prst="ellipse">
              <a:avLst/>
            </a:prstGeom>
            <a:solidFill>
              <a:schemeClr val="accent2"/>
            </a:solidFill>
            <a:ln w="5715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200" b="1"/>
                <a:t>LTSC or GSSC</a:t>
              </a:r>
            </a:p>
          </p:txBody>
        </p:sp>
        <p:sp>
          <p:nvSpPr>
            <p:cNvPr id="85" name="Oval 84">
              <a:extLst>
                <a:ext uri="{FF2B5EF4-FFF2-40B4-BE49-F238E27FC236}">
                  <a16:creationId xmlns:a16="http://schemas.microsoft.com/office/drawing/2014/main" id="{07B05398-016A-2075-CCAF-DAD94B23A759}"/>
                </a:ext>
              </a:extLst>
            </p:cNvPr>
            <p:cNvSpPr/>
            <p:nvPr/>
          </p:nvSpPr>
          <p:spPr>
            <a:xfrm>
              <a:off x="6823830" y="2069667"/>
              <a:ext cx="1434876" cy="1434876"/>
            </a:xfrm>
            <a:prstGeom prst="ellipse">
              <a:avLst/>
            </a:prstGeom>
            <a:solidFill>
              <a:schemeClr val="accent1"/>
            </a:solidFill>
            <a:ln w="571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200" b="1"/>
                <a:t>Care Coordinator</a:t>
              </a:r>
            </a:p>
          </p:txBody>
        </p:sp>
        <p:sp>
          <p:nvSpPr>
            <p:cNvPr id="86" name="Oval 85">
              <a:extLst>
                <a:ext uri="{FF2B5EF4-FFF2-40B4-BE49-F238E27FC236}">
                  <a16:creationId xmlns:a16="http://schemas.microsoft.com/office/drawing/2014/main" id="{1ABE2A59-9528-4884-3DA2-1D476593B904}"/>
                </a:ext>
              </a:extLst>
            </p:cNvPr>
            <p:cNvSpPr/>
            <p:nvPr/>
          </p:nvSpPr>
          <p:spPr>
            <a:xfrm>
              <a:off x="10176909" y="2058693"/>
              <a:ext cx="1434876" cy="1434876"/>
            </a:xfrm>
            <a:prstGeom prst="ellipse">
              <a:avLst/>
            </a:prstGeom>
            <a:solidFill>
              <a:schemeClr val="accent1"/>
            </a:solidFill>
            <a:ln w="571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200" b="1"/>
                <a:t>Primary Care Provider (PCP)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921398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1DF52B-BE9D-8738-FD69-97810AF38E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F8CAA87-07A7-8918-C87E-DCA87BA343A4}"/>
              </a:ext>
            </a:extLst>
          </p:cNvPr>
          <p:cNvSpPr txBox="1"/>
          <p:nvPr/>
        </p:nvSpPr>
        <p:spPr>
          <a:xfrm>
            <a:off x="904875" y="6221975"/>
            <a:ext cx="45910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/>
              <a:t>* Since this is a requirement for all One Care and SCO plans, you may be asked to complete multiple MOC trainings for members enrolled in the different health plans.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6BC5471-DFFC-FD21-04EA-A2F88E8493AE}"/>
              </a:ext>
            </a:extLst>
          </p:cNvPr>
          <p:cNvSpPr txBox="1"/>
          <p:nvPr/>
        </p:nvSpPr>
        <p:spPr>
          <a:xfrm>
            <a:off x="4017523" y="6318021"/>
            <a:ext cx="71206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/>
              <a:t>Mass General Brigham Health Plan   |   Confidential—do not copy or distribute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FC4847FC-BF84-EB5F-CD93-65E7B48C4BD6}"/>
              </a:ext>
            </a:extLst>
          </p:cNvPr>
          <p:cNvSpPr/>
          <p:nvPr/>
        </p:nvSpPr>
        <p:spPr>
          <a:xfrm>
            <a:off x="-1" y="0"/>
            <a:ext cx="12192001" cy="6858000"/>
          </a:xfrm>
          <a:prstGeom prst="rect">
            <a:avLst/>
          </a:prstGeom>
          <a:gradFill>
            <a:gsLst>
              <a:gs pos="42000">
                <a:srgbClr val="004F97"/>
              </a:gs>
              <a:gs pos="0">
                <a:schemeClr val="accent2"/>
              </a:gs>
              <a:gs pos="100000">
                <a:schemeClr val="accent1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E9806F1-5F65-B658-D0FB-61A92B166B59}"/>
              </a:ext>
            </a:extLst>
          </p:cNvPr>
          <p:cNvSpPr/>
          <p:nvPr/>
        </p:nvSpPr>
        <p:spPr>
          <a:xfrm>
            <a:off x="0" y="6225540"/>
            <a:ext cx="12192000" cy="6324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6AF6456F-EBAB-FB42-0C11-9D6CB7126A3E}"/>
              </a:ext>
            </a:extLst>
          </p:cNvPr>
          <p:cNvSpPr/>
          <p:nvPr/>
        </p:nvSpPr>
        <p:spPr>
          <a:xfrm>
            <a:off x="7985760" y="6225540"/>
            <a:ext cx="2103120" cy="6324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>
                <a:latin typeface="Roboto" panose="02000000000000000000" pitchFamily="2" charset="0"/>
                <a:ea typeface="Roboto" panose="02000000000000000000" pitchFamily="2" charset="0"/>
              </a:rPr>
              <a:t>Complete: 64%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678B88D8-3ED0-4462-60DB-B535F24C02C3}"/>
              </a:ext>
            </a:extLst>
          </p:cNvPr>
          <p:cNvSpPr/>
          <p:nvPr/>
        </p:nvSpPr>
        <p:spPr>
          <a:xfrm>
            <a:off x="5882640" y="6225540"/>
            <a:ext cx="2103120" cy="6324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>
                <a:latin typeface="Roboto" panose="02000000000000000000" pitchFamily="2" charset="0"/>
                <a:ea typeface="Roboto" panose="02000000000000000000" pitchFamily="2" charset="0"/>
              </a:rPr>
              <a:t>Section: 3/5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8EC71154-265E-41C2-0389-AB85A38317CE}"/>
              </a:ext>
            </a:extLst>
          </p:cNvPr>
          <p:cNvSpPr/>
          <p:nvPr/>
        </p:nvSpPr>
        <p:spPr>
          <a:xfrm>
            <a:off x="10088880" y="6225540"/>
            <a:ext cx="2103120" cy="63246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b="1">
                <a:latin typeface="Roboto" panose="02000000000000000000" pitchFamily="2" charset="0"/>
                <a:ea typeface="Roboto" panose="02000000000000000000" pitchFamily="2" charset="0"/>
              </a:rPr>
              <a:t>Next </a:t>
            </a:r>
            <a:r>
              <a:rPr lang="en-US" sz="1600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→</a:t>
            </a:r>
            <a:endParaRPr lang="en-US" sz="1600" b="1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22" name="Freeform 8">
            <a:extLst>
              <a:ext uri="{FF2B5EF4-FFF2-40B4-BE49-F238E27FC236}">
                <a16:creationId xmlns:a16="http://schemas.microsoft.com/office/drawing/2014/main" id="{2A6BCE23-48A1-AC38-1DBC-837980EB250D}"/>
              </a:ext>
            </a:extLst>
          </p:cNvPr>
          <p:cNvSpPr/>
          <p:nvPr/>
        </p:nvSpPr>
        <p:spPr>
          <a:xfrm>
            <a:off x="476384" y="6368892"/>
            <a:ext cx="241400" cy="345756"/>
          </a:xfrm>
          <a:custGeom>
            <a:avLst/>
            <a:gdLst>
              <a:gd name="connsiteX0" fmla="*/ 241400 w 241400"/>
              <a:gd name="connsiteY0" fmla="*/ 281835 h 345756"/>
              <a:gd name="connsiteX1" fmla="*/ 241400 w 241400"/>
              <a:gd name="connsiteY1" fmla="*/ 311912 h 345756"/>
              <a:gd name="connsiteX2" fmla="*/ 151992 w 241400"/>
              <a:gd name="connsiteY2" fmla="*/ 333806 h 345756"/>
              <a:gd name="connsiteX3" fmla="*/ 89407 w 241400"/>
              <a:gd name="connsiteY3" fmla="*/ 333806 h 345756"/>
              <a:gd name="connsiteX4" fmla="*/ 0 w 241400"/>
              <a:gd name="connsiteY4" fmla="*/ 345756 h 345756"/>
              <a:gd name="connsiteX5" fmla="*/ 0 w 241400"/>
              <a:gd name="connsiteY5" fmla="*/ 315680 h 345756"/>
              <a:gd name="connsiteX6" fmla="*/ 89407 w 241400"/>
              <a:gd name="connsiteY6" fmla="*/ 303730 h 345756"/>
              <a:gd name="connsiteX7" fmla="*/ 151992 w 241400"/>
              <a:gd name="connsiteY7" fmla="*/ 303730 h 345756"/>
              <a:gd name="connsiteX8" fmla="*/ 241400 w 241400"/>
              <a:gd name="connsiteY8" fmla="*/ 281835 h 345756"/>
              <a:gd name="connsiteX9" fmla="*/ 241400 w 241400"/>
              <a:gd name="connsiteY9" fmla="*/ 231708 h 345756"/>
              <a:gd name="connsiteX10" fmla="*/ 241400 w 241400"/>
              <a:gd name="connsiteY10" fmla="*/ 261785 h 345756"/>
              <a:gd name="connsiteX11" fmla="*/ 151992 w 241400"/>
              <a:gd name="connsiteY11" fmla="*/ 283679 h 345756"/>
              <a:gd name="connsiteX12" fmla="*/ 89407 w 241400"/>
              <a:gd name="connsiteY12" fmla="*/ 283679 h 345756"/>
              <a:gd name="connsiteX13" fmla="*/ 0 w 241400"/>
              <a:gd name="connsiteY13" fmla="*/ 295631 h 345756"/>
              <a:gd name="connsiteX14" fmla="*/ 0 w 241400"/>
              <a:gd name="connsiteY14" fmla="*/ 265553 h 345756"/>
              <a:gd name="connsiteX15" fmla="*/ 89407 w 241400"/>
              <a:gd name="connsiteY15" fmla="*/ 253603 h 345756"/>
              <a:gd name="connsiteX16" fmla="*/ 151992 w 241400"/>
              <a:gd name="connsiteY16" fmla="*/ 253603 h 345756"/>
              <a:gd name="connsiteX17" fmla="*/ 241400 w 241400"/>
              <a:gd name="connsiteY17" fmla="*/ 231708 h 345756"/>
              <a:gd name="connsiteX18" fmla="*/ 208972 w 241400"/>
              <a:gd name="connsiteY18" fmla="*/ 129529 h 345756"/>
              <a:gd name="connsiteX19" fmla="*/ 241399 w 241400"/>
              <a:gd name="connsiteY19" fmla="*/ 129529 h 345756"/>
              <a:gd name="connsiteX20" fmla="*/ 241399 w 241400"/>
              <a:gd name="connsiteY20" fmla="*/ 211987 h 345756"/>
              <a:gd name="connsiteX21" fmla="*/ 208972 w 241400"/>
              <a:gd name="connsiteY21" fmla="*/ 228655 h 345756"/>
              <a:gd name="connsiteX22" fmla="*/ 139314 w 241400"/>
              <a:gd name="connsiteY22" fmla="*/ 129529 h 345756"/>
              <a:gd name="connsiteX23" fmla="*/ 171742 w 241400"/>
              <a:gd name="connsiteY23" fmla="*/ 129529 h 345756"/>
              <a:gd name="connsiteX24" fmla="*/ 171742 w 241400"/>
              <a:gd name="connsiteY24" fmla="*/ 234032 h 345756"/>
              <a:gd name="connsiteX25" fmla="*/ 139314 w 241400"/>
              <a:gd name="connsiteY25" fmla="*/ 234032 h 345756"/>
              <a:gd name="connsiteX26" fmla="*/ 139314 w 241400"/>
              <a:gd name="connsiteY26" fmla="*/ 184360 h 345756"/>
              <a:gd name="connsiteX27" fmla="*/ 69657 w 241400"/>
              <a:gd name="connsiteY27" fmla="*/ 129529 h 345756"/>
              <a:gd name="connsiteX28" fmla="*/ 102085 w 241400"/>
              <a:gd name="connsiteY28" fmla="*/ 129529 h 345756"/>
              <a:gd name="connsiteX29" fmla="*/ 102085 w 241400"/>
              <a:gd name="connsiteY29" fmla="*/ 234032 h 345756"/>
              <a:gd name="connsiteX30" fmla="*/ 69657 w 241400"/>
              <a:gd name="connsiteY30" fmla="*/ 234032 h 345756"/>
              <a:gd name="connsiteX31" fmla="*/ 69657 w 241400"/>
              <a:gd name="connsiteY31" fmla="*/ 184360 h 345756"/>
              <a:gd name="connsiteX32" fmla="*/ 0 w 241400"/>
              <a:gd name="connsiteY32" fmla="*/ 129529 h 345756"/>
              <a:gd name="connsiteX33" fmla="*/ 32428 w 241400"/>
              <a:gd name="connsiteY33" fmla="*/ 129529 h 345756"/>
              <a:gd name="connsiteX34" fmla="*/ 32428 w 241400"/>
              <a:gd name="connsiteY34" fmla="*/ 234032 h 345756"/>
              <a:gd name="connsiteX35" fmla="*/ 0 w 241400"/>
              <a:gd name="connsiteY35" fmla="*/ 234032 h 345756"/>
              <a:gd name="connsiteX36" fmla="*/ 0 w 241400"/>
              <a:gd name="connsiteY36" fmla="*/ 184360 h 345756"/>
              <a:gd name="connsiteX37" fmla="*/ 0 w 241400"/>
              <a:gd name="connsiteY37" fmla="*/ 80523 h 345756"/>
              <a:gd name="connsiteX38" fmla="*/ 241400 w 241400"/>
              <a:gd name="connsiteY38" fmla="*/ 80523 h 345756"/>
              <a:gd name="connsiteX39" fmla="*/ 241400 w 241400"/>
              <a:gd name="connsiteY39" fmla="*/ 109957 h 345756"/>
              <a:gd name="connsiteX40" fmla="*/ 120700 w 241400"/>
              <a:gd name="connsiteY40" fmla="*/ 109957 h 345756"/>
              <a:gd name="connsiteX41" fmla="*/ 0 w 241400"/>
              <a:gd name="connsiteY41" fmla="*/ 109957 h 345756"/>
              <a:gd name="connsiteX42" fmla="*/ 120700 w 241400"/>
              <a:gd name="connsiteY42" fmla="*/ 0 h 345756"/>
              <a:gd name="connsiteX43" fmla="*/ 241400 w 241400"/>
              <a:gd name="connsiteY43" fmla="*/ 40101 h 345756"/>
              <a:gd name="connsiteX44" fmla="*/ 241400 w 241400"/>
              <a:gd name="connsiteY44" fmla="*/ 70498 h 345756"/>
              <a:gd name="connsiteX45" fmla="*/ 120700 w 241400"/>
              <a:gd name="connsiteY45" fmla="*/ 30397 h 345756"/>
              <a:gd name="connsiteX46" fmla="*/ 0 w 241400"/>
              <a:gd name="connsiteY46" fmla="*/ 70498 h 345756"/>
              <a:gd name="connsiteX47" fmla="*/ 0 w 241400"/>
              <a:gd name="connsiteY47" fmla="*/ 40101 h 3457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241400" h="345756">
                <a:moveTo>
                  <a:pt x="241400" y="281835"/>
                </a:moveTo>
                <a:lnTo>
                  <a:pt x="241400" y="311912"/>
                </a:lnTo>
                <a:cubicBezTo>
                  <a:pt x="240758" y="313681"/>
                  <a:pt x="229057" y="333806"/>
                  <a:pt x="151992" y="333806"/>
                </a:cubicBezTo>
                <a:lnTo>
                  <a:pt x="89407" y="333806"/>
                </a:lnTo>
                <a:cubicBezTo>
                  <a:pt x="10361" y="334411"/>
                  <a:pt x="1505" y="344664"/>
                  <a:pt x="0" y="345756"/>
                </a:cubicBezTo>
                <a:lnTo>
                  <a:pt x="0" y="315680"/>
                </a:lnTo>
                <a:cubicBezTo>
                  <a:pt x="1505" y="314588"/>
                  <a:pt x="10361" y="304335"/>
                  <a:pt x="89407" y="303730"/>
                </a:cubicBezTo>
                <a:lnTo>
                  <a:pt x="151992" y="303730"/>
                </a:lnTo>
                <a:cubicBezTo>
                  <a:pt x="229057" y="303730"/>
                  <a:pt x="240758" y="283604"/>
                  <a:pt x="241400" y="281835"/>
                </a:cubicBezTo>
                <a:close/>
                <a:moveTo>
                  <a:pt x="241400" y="231708"/>
                </a:moveTo>
                <a:lnTo>
                  <a:pt x="241400" y="261785"/>
                </a:lnTo>
                <a:cubicBezTo>
                  <a:pt x="240758" y="263554"/>
                  <a:pt x="229057" y="283679"/>
                  <a:pt x="151992" y="283679"/>
                </a:cubicBezTo>
                <a:lnTo>
                  <a:pt x="89407" y="283679"/>
                </a:lnTo>
                <a:cubicBezTo>
                  <a:pt x="10361" y="284284"/>
                  <a:pt x="1505" y="294539"/>
                  <a:pt x="0" y="295631"/>
                </a:cubicBezTo>
                <a:lnTo>
                  <a:pt x="0" y="265553"/>
                </a:lnTo>
                <a:cubicBezTo>
                  <a:pt x="1505" y="264461"/>
                  <a:pt x="10361" y="254208"/>
                  <a:pt x="89407" y="253603"/>
                </a:cubicBezTo>
                <a:lnTo>
                  <a:pt x="151992" y="253603"/>
                </a:lnTo>
                <a:cubicBezTo>
                  <a:pt x="229057" y="253603"/>
                  <a:pt x="240758" y="233478"/>
                  <a:pt x="241400" y="231708"/>
                </a:cubicBezTo>
                <a:close/>
                <a:moveTo>
                  <a:pt x="208972" y="129529"/>
                </a:moveTo>
                <a:lnTo>
                  <a:pt x="241399" y="129529"/>
                </a:lnTo>
                <a:lnTo>
                  <a:pt x="241399" y="211987"/>
                </a:lnTo>
                <a:cubicBezTo>
                  <a:pt x="240971" y="213169"/>
                  <a:pt x="235558" y="222563"/>
                  <a:pt x="208972" y="228655"/>
                </a:cubicBezTo>
                <a:close/>
                <a:moveTo>
                  <a:pt x="139314" y="129529"/>
                </a:moveTo>
                <a:lnTo>
                  <a:pt x="171742" y="129529"/>
                </a:lnTo>
                <a:lnTo>
                  <a:pt x="171742" y="234032"/>
                </a:lnTo>
                <a:lnTo>
                  <a:pt x="139314" y="234032"/>
                </a:lnTo>
                <a:lnTo>
                  <a:pt x="139314" y="184360"/>
                </a:lnTo>
                <a:close/>
                <a:moveTo>
                  <a:pt x="69657" y="129529"/>
                </a:moveTo>
                <a:lnTo>
                  <a:pt x="102085" y="129529"/>
                </a:lnTo>
                <a:lnTo>
                  <a:pt x="102085" y="234032"/>
                </a:lnTo>
                <a:lnTo>
                  <a:pt x="69657" y="234032"/>
                </a:lnTo>
                <a:lnTo>
                  <a:pt x="69657" y="184360"/>
                </a:lnTo>
                <a:close/>
                <a:moveTo>
                  <a:pt x="0" y="129529"/>
                </a:moveTo>
                <a:lnTo>
                  <a:pt x="32428" y="129529"/>
                </a:lnTo>
                <a:lnTo>
                  <a:pt x="32428" y="234032"/>
                </a:lnTo>
                <a:lnTo>
                  <a:pt x="0" y="234032"/>
                </a:lnTo>
                <a:lnTo>
                  <a:pt x="0" y="184360"/>
                </a:lnTo>
                <a:close/>
                <a:moveTo>
                  <a:pt x="0" y="80523"/>
                </a:moveTo>
                <a:lnTo>
                  <a:pt x="241400" y="80523"/>
                </a:lnTo>
                <a:lnTo>
                  <a:pt x="241400" y="109957"/>
                </a:lnTo>
                <a:lnTo>
                  <a:pt x="120700" y="109957"/>
                </a:lnTo>
                <a:lnTo>
                  <a:pt x="0" y="109957"/>
                </a:lnTo>
                <a:close/>
                <a:moveTo>
                  <a:pt x="120700" y="0"/>
                </a:moveTo>
                <a:lnTo>
                  <a:pt x="241400" y="40101"/>
                </a:lnTo>
                <a:lnTo>
                  <a:pt x="241400" y="70498"/>
                </a:lnTo>
                <a:lnTo>
                  <a:pt x="120700" y="30397"/>
                </a:lnTo>
                <a:lnTo>
                  <a:pt x="0" y="70498"/>
                </a:lnTo>
                <a:lnTo>
                  <a:pt x="0" y="40101"/>
                </a:lnTo>
                <a:close/>
              </a:path>
            </a:pathLst>
          </a:custGeom>
          <a:solidFill>
            <a:srgbClr val="009CA6"/>
          </a:solidFill>
          <a:ln w="17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55" name="Group 54">
            <a:extLst>
              <a:ext uri="{FF2B5EF4-FFF2-40B4-BE49-F238E27FC236}">
                <a16:creationId xmlns:a16="http://schemas.microsoft.com/office/drawing/2014/main" id="{786F7204-17F7-4D0E-70C8-B52EFF39D0CB}"/>
              </a:ext>
            </a:extLst>
          </p:cNvPr>
          <p:cNvGrpSpPr/>
          <p:nvPr/>
        </p:nvGrpSpPr>
        <p:grpSpPr>
          <a:xfrm>
            <a:off x="476383" y="2981051"/>
            <a:ext cx="4207984" cy="2972565"/>
            <a:chOff x="476384" y="284070"/>
            <a:chExt cx="6023476" cy="2746524"/>
          </a:xfrm>
          <a:effectLst>
            <a:outerShdw blurRad="127000" dist="38100" dir="2700000" algn="tl" rotWithShape="0">
              <a:schemeClr val="accent2">
                <a:alpha val="30000"/>
              </a:schemeClr>
            </a:outerShdw>
          </a:effectLst>
        </p:grpSpPr>
        <p:sp>
          <p:nvSpPr>
            <p:cNvPr id="56" name="Rectangle: Rounded Corners 55">
              <a:extLst>
                <a:ext uri="{FF2B5EF4-FFF2-40B4-BE49-F238E27FC236}">
                  <a16:creationId xmlns:a16="http://schemas.microsoft.com/office/drawing/2014/main" id="{046E53BD-7C8A-4FC2-7C5B-37F15DF91D77}"/>
                </a:ext>
              </a:extLst>
            </p:cNvPr>
            <p:cNvSpPr/>
            <p:nvPr/>
          </p:nvSpPr>
          <p:spPr>
            <a:xfrm>
              <a:off x="476384" y="2346456"/>
              <a:ext cx="2202180" cy="68413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00"/>
            </a:p>
          </p:txBody>
        </p:sp>
        <p:sp>
          <p:nvSpPr>
            <p:cNvPr id="57" name="Rectangle: Rounded Corners 56">
              <a:extLst>
                <a:ext uri="{FF2B5EF4-FFF2-40B4-BE49-F238E27FC236}">
                  <a16:creationId xmlns:a16="http://schemas.microsoft.com/office/drawing/2014/main" id="{2969393A-928A-FD2C-ECF6-00F7177F5D62}"/>
                </a:ext>
              </a:extLst>
            </p:cNvPr>
            <p:cNvSpPr/>
            <p:nvPr/>
          </p:nvSpPr>
          <p:spPr>
            <a:xfrm>
              <a:off x="4297680" y="2346456"/>
              <a:ext cx="2202180" cy="68413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00"/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748694F0-BEDC-3188-56AB-E835F3F10C00}"/>
                </a:ext>
              </a:extLst>
            </p:cNvPr>
            <p:cNvSpPr/>
            <p:nvPr/>
          </p:nvSpPr>
          <p:spPr>
            <a:xfrm>
              <a:off x="1874520" y="2346456"/>
              <a:ext cx="2985770" cy="6841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00"/>
            </a:p>
          </p:txBody>
        </p:sp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0A2FD513-60D6-A2BE-342F-993C55AD0EEE}"/>
                </a:ext>
              </a:extLst>
            </p:cNvPr>
            <p:cNvGrpSpPr/>
            <p:nvPr/>
          </p:nvGrpSpPr>
          <p:grpSpPr>
            <a:xfrm>
              <a:off x="476384" y="284070"/>
              <a:ext cx="6023476" cy="2457836"/>
              <a:chOff x="476384" y="284070"/>
              <a:chExt cx="6023476" cy="2764872"/>
            </a:xfrm>
          </p:grpSpPr>
          <p:sp>
            <p:nvSpPr>
              <p:cNvPr id="60" name="Rectangle: Rounded Corners 59">
                <a:extLst>
                  <a:ext uri="{FF2B5EF4-FFF2-40B4-BE49-F238E27FC236}">
                    <a16:creationId xmlns:a16="http://schemas.microsoft.com/office/drawing/2014/main" id="{38352BCB-3C9D-0BE8-B780-63C50930A94E}"/>
                  </a:ext>
                </a:extLst>
              </p:cNvPr>
              <p:cNvSpPr/>
              <p:nvPr/>
            </p:nvSpPr>
            <p:spPr>
              <a:xfrm>
                <a:off x="476384" y="284070"/>
                <a:ext cx="2202180" cy="769601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400"/>
              </a:p>
            </p:txBody>
          </p:sp>
          <p:sp>
            <p:nvSpPr>
              <p:cNvPr id="61" name="Rectangle: Rounded Corners 60">
                <a:extLst>
                  <a:ext uri="{FF2B5EF4-FFF2-40B4-BE49-F238E27FC236}">
                    <a16:creationId xmlns:a16="http://schemas.microsoft.com/office/drawing/2014/main" id="{C68C6C07-FD59-D009-9BCB-D69CAFD59B13}"/>
                  </a:ext>
                </a:extLst>
              </p:cNvPr>
              <p:cNvSpPr/>
              <p:nvPr/>
            </p:nvSpPr>
            <p:spPr>
              <a:xfrm>
                <a:off x="4297680" y="284070"/>
                <a:ext cx="2202180" cy="769601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400"/>
              </a:p>
            </p:txBody>
          </p:sp>
          <p:sp>
            <p:nvSpPr>
              <p:cNvPr id="62" name="Rectangle 61">
                <a:extLst>
                  <a:ext uri="{FF2B5EF4-FFF2-40B4-BE49-F238E27FC236}">
                    <a16:creationId xmlns:a16="http://schemas.microsoft.com/office/drawing/2014/main" id="{8E637BE7-439F-F47F-6C09-1912EDAACDAB}"/>
                  </a:ext>
                </a:extLst>
              </p:cNvPr>
              <p:cNvSpPr/>
              <p:nvPr/>
            </p:nvSpPr>
            <p:spPr>
              <a:xfrm>
                <a:off x="1874520" y="284070"/>
                <a:ext cx="2985770" cy="76960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400"/>
              </a:p>
            </p:txBody>
          </p:sp>
          <p:sp>
            <p:nvSpPr>
              <p:cNvPr id="63" name="Flowchart: Process 62">
                <a:extLst>
                  <a:ext uri="{FF2B5EF4-FFF2-40B4-BE49-F238E27FC236}">
                    <a16:creationId xmlns:a16="http://schemas.microsoft.com/office/drawing/2014/main" id="{2BB46B09-FDC2-6DD4-A73C-333BC3F93179}"/>
                  </a:ext>
                </a:extLst>
              </p:cNvPr>
              <p:cNvSpPr/>
              <p:nvPr/>
            </p:nvSpPr>
            <p:spPr>
              <a:xfrm>
                <a:off x="476384" y="419101"/>
                <a:ext cx="6023476" cy="2629841"/>
              </a:xfrm>
              <a:prstGeom prst="flowChartProcess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65" name="TextBox 64">
            <a:extLst>
              <a:ext uri="{FF2B5EF4-FFF2-40B4-BE49-F238E27FC236}">
                <a16:creationId xmlns:a16="http://schemas.microsoft.com/office/drawing/2014/main" id="{4663E7F8-F94B-AAE4-B4BE-3A6174C053BD}"/>
              </a:ext>
            </a:extLst>
          </p:cNvPr>
          <p:cNvSpPr txBox="1"/>
          <p:nvPr/>
        </p:nvSpPr>
        <p:spPr>
          <a:xfrm>
            <a:off x="589813" y="3116939"/>
            <a:ext cx="3999597" cy="26622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Care Plans include: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Summary of Enrollee’s health history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 prioritized list of concerns, goals, and strengths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plan for addressing concerns or goals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person(s) responsible for specific interventions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due date for each intervention </a:t>
            </a:r>
          </a:p>
        </p:txBody>
      </p:sp>
      <p:grpSp>
        <p:nvGrpSpPr>
          <p:cNvPr id="66" name="Group 65">
            <a:extLst>
              <a:ext uri="{FF2B5EF4-FFF2-40B4-BE49-F238E27FC236}">
                <a16:creationId xmlns:a16="http://schemas.microsoft.com/office/drawing/2014/main" id="{82604636-F4B7-E32C-5B64-8F67154B56D0}"/>
              </a:ext>
            </a:extLst>
          </p:cNvPr>
          <p:cNvGrpSpPr/>
          <p:nvPr/>
        </p:nvGrpSpPr>
        <p:grpSpPr>
          <a:xfrm>
            <a:off x="4855240" y="2981051"/>
            <a:ext cx="6838149" cy="2972565"/>
            <a:chOff x="476384" y="284070"/>
            <a:chExt cx="6023476" cy="2746524"/>
          </a:xfrm>
          <a:effectLst>
            <a:outerShdw blurRad="127000" dist="38100" dir="2700000" algn="tl" rotWithShape="0">
              <a:schemeClr val="accent2">
                <a:alpha val="30000"/>
              </a:schemeClr>
            </a:outerShdw>
          </a:effectLst>
        </p:grpSpPr>
        <p:sp>
          <p:nvSpPr>
            <p:cNvPr id="67" name="Rectangle: Rounded Corners 66">
              <a:extLst>
                <a:ext uri="{FF2B5EF4-FFF2-40B4-BE49-F238E27FC236}">
                  <a16:creationId xmlns:a16="http://schemas.microsoft.com/office/drawing/2014/main" id="{A3E42F58-55D9-CDBA-2C91-CB18C80B366E}"/>
                </a:ext>
              </a:extLst>
            </p:cNvPr>
            <p:cNvSpPr/>
            <p:nvPr/>
          </p:nvSpPr>
          <p:spPr>
            <a:xfrm>
              <a:off x="476384" y="2346456"/>
              <a:ext cx="2202180" cy="68413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00"/>
            </a:p>
          </p:txBody>
        </p:sp>
        <p:sp>
          <p:nvSpPr>
            <p:cNvPr id="68" name="Rectangle: Rounded Corners 67">
              <a:extLst>
                <a:ext uri="{FF2B5EF4-FFF2-40B4-BE49-F238E27FC236}">
                  <a16:creationId xmlns:a16="http://schemas.microsoft.com/office/drawing/2014/main" id="{2A4DC673-E39F-3752-CEF6-1EF37833DE32}"/>
                </a:ext>
              </a:extLst>
            </p:cNvPr>
            <p:cNvSpPr/>
            <p:nvPr/>
          </p:nvSpPr>
          <p:spPr>
            <a:xfrm>
              <a:off x="4297680" y="2346456"/>
              <a:ext cx="2202180" cy="68413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00"/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4C45F837-D7CF-9804-4791-495AE1020E51}"/>
                </a:ext>
              </a:extLst>
            </p:cNvPr>
            <p:cNvSpPr/>
            <p:nvPr/>
          </p:nvSpPr>
          <p:spPr>
            <a:xfrm>
              <a:off x="1874520" y="2346456"/>
              <a:ext cx="2985770" cy="6841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00"/>
            </a:p>
          </p:txBody>
        </p:sp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8DCFF8D8-E036-4DE3-4DFC-1ADAAF74C25E}"/>
                </a:ext>
              </a:extLst>
            </p:cNvPr>
            <p:cNvGrpSpPr/>
            <p:nvPr/>
          </p:nvGrpSpPr>
          <p:grpSpPr>
            <a:xfrm>
              <a:off x="476384" y="284070"/>
              <a:ext cx="6023476" cy="2457836"/>
              <a:chOff x="476384" y="284070"/>
              <a:chExt cx="6023476" cy="2764872"/>
            </a:xfrm>
          </p:grpSpPr>
          <p:sp>
            <p:nvSpPr>
              <p:cNvPr id="71" name="Rectangle: Rounded Corners 70">
                <a:extLst>
                  <a:ext uri="{FF2B5EF4-FFF2-40B4-BE49-F238E27FC236}">
                    <a16:creationId xmlns:a16="http://schemas.microsoft.com/office/drawing/2014/main" id="{9C5EDEEB-A863-2D86-DBAE-B11AD2358044}"/>
                  </a:ext>
                </a:extLst>
              </p:cNvPr>
              <p:cNvSpPr/>
              <p:nvPr/>
            </p:nvSpPr>
            <p:spPr>
              <a:xfrm>
                <a:off x="476384" y="284070"/>
                <a:ext cx="2202180" cy="769601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400"/>
              </a:p>
            </p:txBody>
          </p:sp>
          <p:sp>
            <p:nvSpPr>
              <p:cNvPr id="72" name="Rectangle: Rounded Corners 71">
                <a:extLst>
                  <a:ext uri="{FF2B5EF4-FFF2-40B4-BE49-F238E27FC236}">
                    <a16:creationId xmlns:a16="http://schemas.microsoft.com/office/drawing/2014/main" id="{F77CD2D8-E5CB-698C-65B9-C57CC8AD948B}"/>
                  </a:ext>
                </a:extLst>
              </p:cNvPr>
              <p:cNvSpPr/>
              <p:nvPr/>
            </p:nvSpPr>
            <p:spPr>
              <a:xfrm>
                <a:off x="4297680" y="284070"/>
                <a:ext cx="2202180" cy="769601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400"/>
              </a:p>
            </p:txBody>
          </p:sp>
          <p:sp>
            <p:nvSpPr>
              <p:cNvPr id="73" name="Rectangle 72">
                <a:extLst>
                  <a:ext uri="{FF2B5EF4-FFF2-40B4-BE49-F238E27FC236}">
                    <a16:creationId xmlns:a16="http://schemas.microsoft.com/office/drawing/2014/main" id="{91726F29-5E0D-07E5-D9F3-41734531A997}"/>
                  </a:ext>
                </a:extLst>
              </p:cNvPr>
              <p:cNvSpPr/>
              <p:nvPr/>
            </p:nvSpPr>
            <p:spPr>
              <a:xfrm>
                <a:off x="1874520" y="284070"/>
                <a:ext cx="2985770" cy="76960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400"/>
              </a:p>
            </p:txBody>
          </p:sp>
          <p:sp>
            <p:nvSpPr>
              <p:cNvPr id="74" name="Flowchart: Process 73">
                <a:extLst>
                  <a:ext uri="{FF2B5EF4-FFF2-40B4-BE49-F238E27FC236}">
                    <a16:creationId xmlns:a16="http://schemas.microsoft.com/office/drawing/2014/main" id="{25AC9A53-BCE2-4D5A-2ADC-E8990D6593C1}"/>
                  </a:ext>
                </a:extLst>
              </p:cNvPr>
              <p:cNvSpPr/>
              <p:nvPr/>
            </p:nvSpPr>
            <p:spPr>
              <a:xfrm>
                <a:off x="476384" y="419101"/>
                <a:ext cx="6023476" cy="2629841"/>
              </a:xfrm>
              <a:prstGeom prst="flowChartProcess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54" name="TextBox 53">
            <a:extLst>
              <a:ext uri="{FF2B5EF4-FFF2-40B4-BE49-F238E27FC236}">
                <a16:creationId xmlns:a16="http://schemas.microsoft.com/office/drawing/2014/main" id="{1DE3BEFC-53EB-E5BC-D784-1A496986A656}"/>
              </a:ext>
            </a:extLst>
          </p:cNvPr>
          <p:cNvSpPr txBox="1"/>
          <p:nvPr/>
        </p:nvSpPr>
        <p:spPr>
          <a:xfrm>
            <a:off x="5016500" y="3116939"/>
            <a:ext cx="6457717" cy="21852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0" indent="-28575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>
                <a:solidFill>
                  <a:srgbClr val="000000"/>
                </a:solidFill>
              </a:rPr>
              <a:t>All ICP include member reported care needs and the agreed upon interventions to meet those needs. </a:t>
            </a:r>
          </a:p>
          <a:p>
            <a:pPr marL="285750" lvl="0" indent="-28575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>
                <a:solidFill>
                  <a:srgbClr val="000000"/>
                </a:solidFill>
              </a:rPr>
              <a:t>The ICP contains a description of the member’s strengths and barriers to meeting these identified goals. </a:t>
            </a:r>
          </a:p>
          <a:p>
            <a:pPr marL="285750" lvl="0" indent="-28575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>
                <a:solidFill>
                  <a:srgbClr val="000000"/>
                </a:solidFill>
              </a:rPr>
              <a:t>The ICP includes any Long-Term Support Services the member receives and any assistance the member needs to meet their goals.</a:t>
            </a:r>
          </a:p>
        </p:txBody>
      </p:sp>
      <p:pic>
        <p:nvPicPr>
          <p:cNvPr id="85" name="Picture 2" descr="Nurse helping old woman">
            <a:extLst>
              <a:ext uri="{FF2B5EF4-FFF2-40B4-BE49-F238E27FC236}">
                <a16:creationId xmlns:a16="http://schemas.microsoft.com/office/drawing/2014/main" id="{A88326C3-1D84-4730-C2B9-797F748EE9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42" t="7914" r="11862" b="14986"/>
          <a:stretch>
            <a:fillRect/>
          </a:stretch>
        </p:blipFill>
        <p:spPr bwMode="auto">
          <a:xfrm>
            <a:off x="7906206" y="265001"/>
            <a:ext cx="3766299" cy="2542362"/>
          </a:xfrm>
          <a:prstGeom prst="rect">
            <a:avLst/>
          </a:prstGeom>
          <a:solidFill>
            <a:srgbClr val="FFFFFF"/>
          </a:solidFill>
        </p:spPr>
      </p:pic>
      <p:grpSp>
        <p:nvGrpSpPr>
          <p:cNvPr id="76" name="Group 75">
            <a:extLst>
              <a:ext uri="{FF2B5EF4-FFF2-40B4-BE49-F238E27FC236}">
                <a16:creationId xmlns:a16="http://schemas.microsoft.com/office/drawing/2014/main" id="{A52420E1-7BF0-AB3B-7962-F3C482EDD3A1}"/>
              </a:ext>
            </a:extLst>
          </p:cNvPr>
          <p:cNvGrpSpPr/>
          <p:nvPr/>
        </p:nvGrpSpPr>
        <p:grpSpPr>
          <a:xfrm>
            <a:off x="485910" y="265001"/>
            <a:ext cx="8170424" cy="2547298"/>
            <a:chOff x="476384" y="284070"/>
            <a:chExt cx="6023476" cy="2746524"/>
          </a:xfrm>
          <a:effectLst>
            <a:outerShdw blurRad="127000" dist="38100" dir="2700000" algn="tl" rotWithShape="0">
              <a:schemeClr val="accent2">
                <a:alpha val="30000"/>
              </a:schemeClr>
            </a:outerShdw>
          </a:effectLst>
        </p:grpSpPr>
        <p:sp>
          <p:nvSpPr>
            <p:cNvPr id="77" name="Rectangle: Rounded Corners 76">
              <a:extLst>
                <a:ext uri="{FF2B5EF4-FFF2-40B4-BE49-F238E27FC236}">
                  <a16:creationId xmlns:a16="http://schemas.microsoft.com/office/drawing/2014/main" id="{FBB2B5BE-20FD-7741-2545-BF6C156A9026}"/>
                </a:ext>
              </a:extLst>
            </p:cNvPr>
            <p:cNvSpPr/>
            <p:nvPr/>
          </p:nvSpPr>
          <p:spPr>
            <a:xfrm>
              <a:off x="476384" y="2346456"/>
              <a:ext cx="2202180" cy="68413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00"/>
            </a:p>
          </p:txBody>
        </p:sp>
        <p:sp>
          <p:nvSpPr>
            <p:cNvPr id="78" name="Rectangle: Rounded Corners 77">
              <a:extLst>
                <a:ext uri="{FF2B5EF4-FFF2-40B4-BE49-F238E27FC236}">
                  <a16:creationId xmlns:a16="http://schemas.microsoft.com/office/drawing/2014/main" id="{DB9942AD-3717-51E8-8BEA-A511C7E8BA27}"/>
                </a:ext>
              </a:extLst>
            </p:cNvPr>
            <p:cNvSpPr/>
            <p:nvPr/>
          </p:nvSpPr>
          <p:spPr>
            <a:xfrm>
              <a:off x="4297680" y="2346456"/>
              <a:ext cx="2202180" cy="68413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00"/>
            </a:p>
          </p:txBody>
        </p:sp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3D074D8B-54B8-7D4C-B53F-53D79F20458D}"/>
                </a:ext>
              </a:extLst>
            </p:cNvPr>
            <p:cNvSpPr/>
            <p:nvPr/>
          </p:nvSpPr>
          <p:spPr>
            <a:xfrm>
              <a:off x="1874520" y="2346456"/>
              <a:ext cx="2985770" cy="6841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00"/>
            </a:p>
          </p:txBody>
        </p:sp>
        <p:grpSp>
          <p:nvGrpSpPr>
            <p:cNvPr id="80" name="Group 79">
              <a:extLst>
                <a:ext uri="{FF2B5EF4-FFF2-40B4-BE49-F238E27FC236}">
                  <a16:creationId xmlns:a16="http://schemas.microsoft.com/office/drawing/2014/main" id="{D379AC69-5D41-BE9F-2DF1-DF7CAFFCE50E}"/>
                </a:ext>
              </a:extLst>
            </p:cNvPr>
            <p:cNvGrpSpPr/>
            <p:nvPr/>
          </p:nvGrpSpPr>
          <p:grpSpPr>
            <a:xfrm>
              <a:off x="476384" y="284070"/>
              <a:ext cx="6023476" cy="2457836"/>
              <a:chOff x="476384" y="284070"/>
              <a:chExt cx="6023476" cy="2764872"/>
            </a:xfrm>
          </p:grpSpPr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CE71D34C-B2BB-1B55-CF8B-88D9B479111C}"/>
                  </a:ext>
                </a:extLst>
              </p:cNvPr>
              <p:cNvSpPr/>
              <p:nvPr/>
            </p:nvSpPr>
            <p:spPr>
              <a:xfrm>
                <a:off x="476384" y="284070"/>
                <a:ext cx="2202180" cy="769601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400"/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33702DD1-FC6D-01F0-7F2E-AA0E6C13331A}"/>
                  </a:ext>
                </a:extLst>
              </p:cNvPr>
              <p:cNvSpPr/>
              <p:nvPr/>
            </p:nvSpPr>
            <p:spPr>
              <a:xfrm>
                <a:off x="4297680" y="284070"/>
                <a:ext cx="2202180" cy="769601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400"/>
              </a:p>
            </p:txBody>
          </p:sp>
          <p:sp>
            <p:nvSpPr>
              <p:cNvPr id="83" name="Rectangle 82">
                <a:extLst>
                  <a:ext uri="{FF2B5EF4-FFF2-40B4-BE49-F238E27FC236}">
                    <a16:creationId xmlns:a16="http://schemas.microsoft.com/office/drawing/2014/main" id="{4A6F46C6-A84C-92B9-4CD3-CEC705610EE6}"/>
                  </a:ext>
                </a:extLst>
              </p:cNvPr>
              <p:cNvSpPr/>
              <p:nvPr/>
            </p:nvSpPr>
            <p:spPr>
              <a:xfrm>
                <a:off x="1874520" y="284070"/>
                <a:ext cx="2985770" cy="76960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400"/>
              </a:p>
            </p:txBody>
          </p:sp>
          <p:sp>
            <p:nvSpPr>
              <p:cNvPr id="84" name="Flowchart: Process 83">
                <a:extLst>
                  <a:ext uri="{FF2B5EF4-FFF2-40B4-BE49-F238E27FC236}">
                    <a16:creationId xmlns:a16="http://schemas.microsoft.com/office/drawing/2014/main" id="{F6ADF1AC-4B2F-0BF0-EF29-0F3F9011AFFB}"/>
                  </a:ext>
                </a:extLst>
              </p:cNvPr>
              <p:cNvSpPr/>
              <p:nvPr/>
            </p:nvSpPr>
            <p:spPr>
              <a:xfrm>
                <a:off x="476384" y="419101"/>
                <a:ext cx="6023476" cy="2629841"/>
              </a:xfrm>
              <a:prstGeom prst="flowChartProcess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48" name="Title 1">
            <a:extLst>
              <a:ext uri="{FF2B5EF4-FFF2-40B4-BE49-F238E27FC236}">
                <a16:creationId xmlns:a16="http://schemas.microsoft.com/office/drawing/2014/main" id="{388BD1AC-0AFF-629C-27A2-BFC202EEB8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7784" y="523875"/>
            <a:ext cx="10902950" cy="956516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US" sz="1600" b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Care Coordination</a:t>
            </a:r>
            <a:br>
              <a:rPr lang="en-US" sz="1600" b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n-US">
                <a:solidFill>
                  <a:srgbClr val="003A93"/>
                </a:solidFill>
              </a:rPr>
              <a:t>Care Planning</a:t>
            </a:r>
            <a:br>
              <a:rPr lang="en-US"/>
            </a:br>
            <a:br>
              <a:rPr lang="en-US" sz="1600" i="1"/>
            </a:br>
            <a:endParaRPr lang="en-US"/>
          </a:p>
        </p:txBody>
      </p: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1ECAE104-F5E0-9962-C353-AB326DE83E47}"/>
              </a:ext>
            </a:extLst>
          </p:cNvPr>
          <p:cNvCxnSpPr>
            <a:cxnSpLocks/>
          </p:cNvCxnSpPr>
          <p:nvPr/>
        </p:nvCxnSpPr>
        <p:spPr>
          <a:xfrm>
            <a:off x="717784" y="1254154"/>
            <a:ext cx="2533416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>
            <a:extLst>
              <a:ext uri="{FF2B5EF4-FFF2-40B4-BE49-F238E27FC236}">
                <a16:creationId xmlns:a16="http://schemas.microsoft.com/office/drawing/2014/main" id="{9556D206-DECB-ABD2-657C-4BC58DED9933}"/>
              </a:ext>
            </a:extLst>
          </p:cNvPr>
          <p:cNvSpPr txBox="1"/>
          <p:nvPr/>
        </p:nvSpPr>
        <p:spPr>
          <a:xfrm>
            <a:off x="666013" y="1366234"/>
            <a:ext cx="7990321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  <a:defRPr/>
            </a:pPr>
            <a:r>
              <a:rPr lang="en-US" i="1">
                <a:solidFill>
                  <a:srgbClr val="000000"/>
                </a:solidFill>
              </a:rPr>
              <a:t>Individualized Care Plans are developed as a guide to care delivery based upon findings from the Comprehensive Assessment. </a:t>
            </a:r>
          </a:p>
          <a:p>
            <a:pPr lvl="0">
              <a:spcAft>
                <a:spcPts val="600"/>
              </a:spcAft>
              <a:defRPr/>
            </a:pPr>
            <a:r>
              <a:rPr lang="en-US" i="1">
                <a:solidFill>
                  <a:srgbClr val="000000"/>
                </a:solidFill>
              </a:rPr>
              <a:t>The ICP is created in conjunction with the member/caregiver, primary care provider, appropriate specialists, and other key community or institutional professionals. </a:t>
            </a:r>
          </a:p>
        </p:txBody>
      </p:sp>
    </p:spTree>
    <p:extLst>
      <p:ext uri="{BB962C8B-B14F-4D97-AF65-F5344CB8AC3E}">
        <p14:creationId xmlns:p14="http://schemas.microsoft.com/office/powerpoint/2010/main" val="15333524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0cxCUTrzp..khx_FJMRB_g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0cxCUTrzp..khx_FJMRB_g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MGB_standard_template_082020">
  <a:themeElements>
    <a:clrScheme name="MGB">
      <a:dk1>
        <a:srgbClr val="000000"/>
      </a:dk1>
      <a:lt1>
        <a:srgbClr val="FFFFFF"/>
      </a:lt1>
      <a:dk2>
        <a:srgbClr val="B0E3E2"/>
      </a:dk2>
      <a:lt2>
        <a:srgbClr val="808080"/>
      </a:lt2>
      <a:accent1>
        <a:srgbClr val="009AA3"/>
      </a:accent1>
      <a:accent2>
        <a:srgbClr val="003A93"/>
      </a:accent2>
      <a:accent3>
        <a:srgbClr val="0077CA"/>
      </a:accent3>
      <a:accent4>
        <a:srgbClr val="CD7F00"/>
      </a:accent4>
      <a:accent5>
        <a:srgbClr val="5C068A"/>
      </a:accent5>
      <a:accent6>
        <a:srgbClr val="CC0037"/>
      </a:accent6>
      <a:hlink>
        <a:srgbClr val="0077CA"/>
      </a:hlink>
      <a:folHlink>
        <a:srgbClr val="5C068A"/>
      </a:folHlink>
    </a:clrScheme>
    <a:fontScheme name="MGB2">
      <a:majorFont>
        <a:latin typeface="Georgia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MGB_standard_template_022021" id="{D73F0B1C-26EB-3F44-8AE0-474B42F0F61E}" vid="{68716181-CC01-2345-AB9B-FFE4016E16B6}"/>
    </a:ext>
  </a:extLst>
</a:theme>
</file>

<file path=ppt/theme/theme2.xml><?xml version="1.0" encoding="utf-8"?>
<a:theme xmlns:a="http://schemas.openxmlformats.org/drawingml/2006/main" name="MGB_standard_template_082020">
  <a:themeElements>
    <a:clrScheme name="MGB">
      <a:dk1>
        <a:srgbClr val="000000"/>
      </a:dk1>
      <a:lt1>
        <a:srgbClr val="FFFFFF"/>
      </a:lt1>
      <a:dk2>
        <a:srgbClr val="B0E3E2"/>
      </a:dk2>
      <a:lt2>
        <a:srgbClr val="808080"/>
      </a:lt2>
      <a:accent1>
        <a:srgbClr val="009AA3"/>
      </a:accent1>
      <a:accent2>
        <a:srgbClr val="003A93"/>
      </a:accent2>
      <a:accent3>
        <a:srgbClr val="0077CA"/>
      </a:accent3>
      <a:accent4>
        <a:srgbClr val="CD7F00"/>
      </a:accent4>
      <a:accent5>
        <a:srgbClr val="5C068A"/>
      </a:accent5>
      <a:accent6>
        <a:srgbClr val="CC0037"/>
      </a:accent6>
      <a:hlink>
        <a:srgbClr val="0077CA"/>
      </a:hlink>
      <a:folHlink>
        <a:srgbClr val="5C068A"/>
      </a:folHlink>
    </a:clrScheme>
    <a:fontScheme name="MGB2">
      <a:majorFont>
        <a:latin typeface="Georgia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PT_MGBHP_Template_2023" id="{C88B917D-3105-47BA-984D-7CF892689053}" vid="{78AD33BF-F7AA-473B-B27B-2AAEAA39C73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webextensions/webextension1.xml><?xml version="1.0" encoding="utf-8"?>
<we:webextension xmlns:we="http://schemas.microsoft.com/office/webextensions/webextension/2010/11" id="{418634DF-8F89-407F-BC98-71C5D9B63045}">
  <we:reference id="d98404ac-f9e2-4292-8cb6-eec349559ae5" version="1.0.0.2" store="EXCatalog" storeType="EXCatalog"/>
  <we:alternateReferences>
    <we:reference id="WA104381526" version="1.0.0.2" store="WA104381526" storeType="OMEX"/>
  </we:alternateReferences>
  <we:properties>
    <we:property name="FormID" value="&quot;H9sOck5cQ0CBQSFKY6fq1ZXZo7VYhdBMp2CuTvIavLNUQUZTWlNWQUFBU1JEQjcyS1VLT1dTQzJZMS4u&quot;"/>
    <we:property name="FormMode" value="&quot;Runtime&quot;"/>
  </we:properties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ssignedTo xmlns="6ddd4834-5ed9-48f2-8456-e7249cbfa827">
      <UserInfo>
        <DisplayName/>
        <AccountId xsi:nil="true"/>
        <AccountType/>
      </UserInfo>
    </AssignedTo>
    <TaxCatchAll xmlns="662098c2-bf27-4eeb-9966-5262c419c2c0" xsi:nil="true"/>
    <lcf76f155ced4ddcb4097134ff3c332f xmlns="6ddd4834-5ed9-48f2-8456-e7249cbfa827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34AF470FC5CD947B3BF3AC3299DD39F" ma:contentTypeVersion="18" ma:contentTypeDescription="Create a new document." ma:contentTypeScope="" ma:versionID="f91cedf723681241bdf681e6130cf63e">
  <xsd:schema xmlns:xsd="http://www.w3.org/2001/XMLSchema" xmlns:xs="http://www.w3.org/2001/XMLSchema" xmlns:p="http://schemas.microsoft.com/office/2006/metadata/properties" xmlns:ns2="662098c2-bf27-4eeb-9966-5262c419c2c0" xmlns:ns3="6ddd4834-5ed9-48f2-8456-e7249cbfa827" targetNamespace="http://schemas.microsoft.com/office/2006/metadata/properties" ma:root="true" ma:fieldsID="7feef66bf10abe5d5219a70e566d9577" ns2:_="" ns3:_="">
    <xsd:import namespace="662098c2-bf27-4eeb-9966-5262c419c2c0"/>
    <xsd:import namespace="6ddd4834-5ed9-48f2-8456-e7249cbfa82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DateTaken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ServiceSearchProperties" minOccurs="0"/>
                <xsd:element ref="ns3:AssignedTo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2098c2-bf27-4eeb-9966-5262c419c2c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0f614af4-a893-4069-842b-bfaa3ba5045f}" ma:internalName="TaxCatchAll" ma:showField="CatchAllData" ma:web="662098c2-bf27-4eeb-9966-5262c419c2c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dd4834-5ed9-48f2-8456-e7249cbfa82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860c9a04-0a06-4c47-89e2-9dbcedd85f4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AssignedTo" ma:index="22" nillable="true" ma:displayName="Assigned To" ma:format="Dropdown" ma:list="UserInfo" ma:SharePointGroup="0" ma:internalName="AssignedTo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E602FCB-0FCD-45CD-88F8-78724CE9B922}">
  <ds:schemaRefs>
    <ds:schemaRef ds:uri="662098c2-bf27-4eeb-9966-5262c419c2c0"/>
    <ds:schemaRef ds:uri="6ddd4834-5ed9-48f2-8456-e7249cbfa827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CF08A8A2-BEAB-4AA1-8310-693161064BF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1E17AEC-6506-4E06-9B7D-ECF52EA4BFDD}">
  <ds:schemaRefs>
    <ds:schemaRef ds:uri="662098c2-bf27-4eeb-9966-5262c419c2c0"/>
    <ds:schemaRef ds:uri="6ddd4834-5ed9-48f2-8456-e7249cbfa82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15</Slides>
  <Notes>15</Notes>
  <HiddenSlides>0</HiddenSlide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1_MGB_standard_template_082020</vt:lpstr>
      <vt:lpstr>MGB_standard_template_082020</vt:lpstr>
      <vt:lpstr>Model of Care Training</vt:lpstr>
      <vt:lpstr>Model of Care  Training Agenda</vt:lpstr>
      <vt:lpstr>Key Elements What is a Dual Eligible Special Needs Plan (DSNP)?  </vt:lpstr>
      <vt:lpstr>Key Elements What is a Model of Care (MOC)?  </vt:lpstr>
      <vt:lpstr>Key Elements Features of Senior Care Options (SCO) and One Care MOCs  </vt:lpstr>
      <vt:lpstr>Model of Care Training Populations Served by SCO and One Care  </vt:lpstr>
      <vt:lpstr>Care Coordination Overview  </vt:lpstr>
      <vt:lpstr>Care Coordination Interdisciplinary Care Team (ICT)  </vt:lpstr>
      <vt:lpstr>Care Coordination Care Planning  </vt:lpstr>
      <vt:lpstr>Care Coordination Covered Services  </vt:lpstr>
      <vt:lpstr>Provider Network Roles &amp; Responsibilities  </vt:lpstr>
      <vt:lpstr>Model of Care Training Quality Measurement &amp; Performance Improvement  </vt:lpstr>
      <vt:lpstr>Model of Care Training Attestation  </vt:lpstr>
      <vt:lpstr>Model of Care Training Thank you! 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Hague, Ashley Clare</dc:creator>
  <cp:revision>1</cp:revision>
  <dcterms:created xsi:type="dcterms:W3CDTF">2025-10-27T17:15:51Z</dcterms:created>
  <dcterms:modified xsi:type="dcterms:W3CDTF">2025-12-16T21:07:05Z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0x010100034AF470FC5CD947B3BF3AC3299DD39F</vt:lpwstr>
  </property>
  <property fmtid="{D5CDD505-2E9C-101B-9397-08002B2CF9AE}" pid="3" name="MediaServiceImageTags">
    <vt:lpwstr/>
  </property>
</Properties>
</file>